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288" r:id="rId6"/>
    <p:sldId id="289" r:id="rId7"/>
    <p:sldId id="311" r:id="rId8"/>
    <p:sldId id="569" r:id="rId9"/>
    <p:sldId id="576" r:id="rId10"/>
    <p:sldId id="500" r:id="rId11"/>
    <p:sldId id="567" r:id="rId12"/>
    <p:sldId id="509" r:id="rId13"/>
    <p:sldId id="568" r:id="rId14"/>
    <p:sldId id="310" r:id="rId15"/>
    <p:sldId id="570" r:id="rId16"/>
    <p:sldId id="297" r:id="rId17"/>
    <p:sldId id="298" r:id="rId18"/>
    <p:sldId id="299" r:id="rId19"/>
    <p:sldId id="300" r:id="rId20"/>
    <p:sldId id="301" r:id="rId21"/>
    <p:sldId id="571" r:id="rId22"/>
    <p:sldId id="303" r:id="rId23"/>
    <p:sldId id="302" r:id="rId24"/>
    <p:sldId id="304" r:id="rId25"/>
    <p:sldId id="572" r:id="rId26"/>
    <p:sldId id="307" r:id="rId27"/>
    <p:sldId id="312" r:id="rId28"/>
    <p:sldId id="313" r:id="rId29"/>
    <p:sldId id="573" r:id="rId30"/>
    <p:sldId id="308" r:id="rId31"/>
    <p:sldId id="309" r:id="rId32"/>
    <p:sldId id="574" r:id="rId33"/>
    <p:sldId id="315" r:id="rId34"/>
    <p:sldId id="306" r:id="rId35"/>
    <p:sldId id="295" r:id="rId36"/>
  </p:sldIdLst>
  <p:sldSz cx="9144000" cy="5143500" type="screen16x9"/>
  <p:notesSz cx="6669088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e Vermaelen" initials="NV" lastIdx="5" clrIdx="0">
    <p:extLst>
      <p:ext uri="{19B8F6BF-5375-455C-9EA6-DF929625EA0E}">
        <p15:presenceInfo xmlns:p15="http://schemas.microsoft.com/office/powerpoint/2012/main" userId="S-1-5-21-4251464257-3016624788-1866651925-3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144"/>
    <a:srgbClr val="736A60"/>
    <a:srgbClr val="E77A0B"/>
    <a:srgbClr val="B93C0C"/>
    <a:srgbClr val="C4B51C"/>
    <a:srgbClr val="721139"/>
    <a:srgbClr val="544587"/>
    <a:srgbClr val="3F8B33"/>
    <a:srgbClr val="007B8A"/>
    <a:srgbClr val="A59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82442" autoAdjust="0"/>
  </p:normalViewPr>
  <p:slideViewPr>
    <p:cSldViewPr snapToGrid="0" snapToObjects="1">
      <p:cViewPr varScale="1">
        <p:scale>
          <a:sx n="173" d="100"/>
          <a:sy n="173" d="100"/>
        </p:scale>
        <p:origin x="43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728" y="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2355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‹#›</a:t>
            </a:fld>
            <a:endParaRPr lang="nl-NL" dirty="0">
              <a:solidFill>
                <a:srgbClr val="A59B95"/>
              </a:solidFill>
            </a:endParaRPr>
          </a:p>
        </p:txBody>
      </p:sp>
      <p:pic>
        <p:nvPicPr>
          <p:cNvPr id="12" name="Afbeelding 11" descr="Logo_Warm_Gray_6_-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015" y="9632085"/>
            <a:ext cx="1362921" cy="331318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6265936" y="9705615"/>
            <a:ext cx="0" cy="219300"/>
          </a:xfrm>
          <a:prstGeom prst="line">
            <a:avLst/>
          </a:prstGeom>
          <a:ln>
            <a:solidFill>
              <a:srgbClr val="A59C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39325-C9E9-614B-8B64-016E8A4A5C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BDB51-5649-A147-ACF6-618260A3551A}" type="datetimeFigureOut">
              <a:rPr lang="en-US" smtClean="0"/>
              <a:t>10/17/2022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7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86EF6-C7D4-4A4B-821C-E1158780D9D3}" type="datetimeFigureOut">
              <a:rPr lang="nl-NL" smtClean="0"/>
              <a:pPr/>
              <a:t>17-10-2022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11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2355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‹#›</a:t>
            </a:fld>
            <a:endParaRPr lang="nl-NL" dirty="0">
              <a:solidFill>
                <a:srgbClr val="A59B95"/>
              </a:solidFill>
            </a:endParaRPr>
          </a:p>
        </p:txBody>
      </p:sp>
      <p:pic>
        <p:nvPicPr>
          <p:cNvPr id="12" name="Afbeelding 11" descr="Logo_Warm_Gray_6_-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15" y="9632085"/>
            <a:ext cx="1362921" cy="331318"/>
          </a:xfrm>
          <a:prstGeom prst="rect">
            <a:avLst/>
          </a:prstGeom>
        </p:spPr>
      </p:pic>
      <p:cxnSp>
        <p:nvCxnSpPr>
          <p:cNvPr id="13" name="Rechte verbindingslijn 12"/>
          <p:cNvCxnSpPr/>
          <p:nvPr/>
        </p:nvCxnSpPr>
        <p:spPr>
          <a:xfrm>
            <a:off x="6265936" y="9705615"/>
            <a:ext cx="0" cy="219300"/>
          </a:xfrm>
          <a:prstGeom prst="line">
            <a:avLst/>
          </a:prstGeom>
          <a:ln>
            <a:solidFill>
              <a:srgbClr val="A59C9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27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4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8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21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RMFPACK: Java </a:t>
            </a:r>
            <a:r>
              <a:rPr lang="nl-BE" dirty="0" err="1"/>
              <a:t>utility</a:t>
            </a:r>
            <a:r>
              <a:rPr lang="nl-BE" dirty="0"/>
              <a:t>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ziip</a:t>
            </a:r>
            <a:r>
              <a:rPr lang="nl-BE" dirty="0"/>
              <a:t> </a:t>
            </a:r>
            <a:r>
              <a:rPr lang="nl-BE" dirty="0" err="1"/>
              <a:t>eligible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23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25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5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28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2057" sz="1200" b="1" dirty="0">
                <a:solidFill>
                  <a:schemeClr val="tx1"/>
                </a:solidFill>
              </a:rPr>
              <a:t>Colruyt Group has a very diverse brand portfolio in different but complementary domains. We are active in:</a:t>
            </a:r>
            <a:br>
              <a:rPr lang="2057" sz="1200" b="1" dirty="0">
                <a:solidFill>
                  <a:schemeClr val="tx1"/>
                </a:solidFill>
              </a:rPr>
            </a:br>
            <a:endParaRPr lang="nl-BE" b="0" dirty="0"/>
          </a:p>
          <a:p>
            <a:pPr marL="171450" indent="-171450">
              <a:buFontTx/>
              <a:buChar char="-"/>
              <a:defRPr b="0" i="0"/>
            </a:pPr>
            <a:r>
              <a:rPr lang="2057" b="0" dirty="0"/>
              <a:t>Food – non-food – fashion – health</a:t>
            </a:r>
          </a:p>
          <a:p>
            <a:pPr marL="171450" indent="-171450">
              <a:buFontTx/>
              <a:buChar char="-"/>
              <a:defRPr b="0" i="0"/>
            </a:pPr>
            <a:r>
              <a:rPr lang="2057" b="0" dirty="0"/>
              <a:t>Retail – wholesale – foodservice</a:t>
            </a:r>
          </a:p>
          <a:p>
            <a:pPr marL="171450" indent="-171450">
              <a:buFontTx/>
              <a:buChar char="-"/>
              <a:defRPr b="0" i="0"/>
            </a:pPr>
            <a:r>
              <a:rPr lang="2057" b="0" dirty="0"/>
              <a:t>Renewable energy</a:t>
            </a:r>
          </a:p>
          <a:p>
            <a:endParaRPr lang="nl-BE" b="1" dirty="0"/>
          </a:p>
          <a:p>
            <a:pPr>
              <a:defRPr b="0" i="0"/>
            </a:pPr>
            <a:r>
              <a:rPr lang="2057" b="1" dirty="0"/>
              <a:t>Geographic spread</a:t>
            </a:r>
          </a:p>
          <a:p>
            <a:pPr marL="171450" indent="-171450">
              <a:buFontTx/>
              <a:buChar char="-"/>
              <a:defRPr b="0" i="0"/>
            </a:pPr>
            <a:r>
              <a:rPr lang="2057" baseline="0" dirty="0"/>
              <a:t>brick stores in Belgium, France and Luxembourg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 b="0" i="0"/>
            </a:pPr>
            <a:r>
              <a:rPr lang="2057" baseline="0" dirty="0"/>
              <a:t>an IT division in Hyderabad, India</a:t>
            </a:r>
          </a:p>
          <a:p>
            <a:pPr marL="171450" indent="-171450">
              <a:buFontTx/>
              <a:buChar char="-"/>
              <a:defRPr b="0" i="0"/>
            </a:pPr>
            <a:r>
              <a:rPr lang="2057" baseline="0" dirty="0"/>
              <a:t>an export office in Hong Kong</a:t>
            </a:r>
          </a:p>
          <a:p>
            <a:pPr marL="171450" indent="-171450">
              <a:buFontTx/>
              <a:buChar char="-"/>
              <a:defRPr b="0" i="0"/>
            </a:pPr>
            <a:r>
              <a:rPr lang="2057" baseline="0" dirty="0"/>
              <a:t>export to several countries, mainly in Sub-Saharan Africa</a:t>
            </a:r>
            <a:endParaRPr lang="nl-BE" b="1" u="sng" dirty="0"/>
          </a:p>
          <a:p>
            <a:endParaRPr lang="nl-BE" b="1" u="sng" dirty="0"/>
          </a:p>
          <a:p>
            <a:pPr>
              <a:defRPr b="0" i="0"/>
            </a:pPr>
            <a:r>
              <a:rPr lang="2057" b="1" u="sng" dirty="0"/>
              <a:t>Our store formulas in Belgium</a:t>
            </a:r>
            <a:br>
              <a:rPr lang="2057" b="1" u="none" dirty="0"/>
            </a:br>
            <a:br>
              <a:rPr lang="2057" b="1" u="none" dirty="0"/>
            </a:br>
            <a:r>
              <a:rPr lang="2057" b="1" u="none" dirty="0"/>
              <a:t>Food</a:t>
            </a:r>
            <a:endParaRPr lang="2057" b="0" u="none" dirty="0"/>
          </a:p>
          <a:p>
            <a:pPr>
              <a:defRPr b="0" i="0"/>
            </a:pPr>
            <a:r>
              <a:rPr lang="2057" dirty="0"/>
              <a:t>Colruyt Lowest Prices: largest retailer in Belgium</a:t>
            </a:r>
            <a:endParaRPr lang="nl-BE" dirty="0"/>
          </a:p>
          <a:p>
            <a:pPr>
              <a:defRPr b="0" i="0"/>
            </a:pPr>
            <a:r>
              <a:rPr lang="2057" dirty="0"/>
              <a:t>OKay</a:t>
            </a:r>
            <a:endParaRPr lang="nl-BE" dirty="0"/>
          </a:p>
          <a:p>
            <a:pPr>
              <a:defRPr b="0" i="0"/>
            </a:pPr>
            <a:r>
              <a:rPr lang="2057" dirty="0"/>
              <a:t>Bio-Planet: market leader in organic products</a:t>
            </a:r>
          </a:p>
          <a:p>
            <a:pPr>
              <a:defRPr b="0" i="0"/>
            </a:pPr>
            <a:r>
              <a:rPr lang="2057" dirty="0"/>
              <a:t>Collect&amp;Go: more than 20 years Belgian market leader in online food retail</a:t>
            </a:r>
            <a:endParaRPr lang="nl-BE" dirty="0"/>
          </a:p>
          <a:p>
            <a:pPr>
              <a:defRPr b="0" i="0"/>
            </a:pPr>
            <a:r>
              <a:rPr lang="2057" dirty="0"/>
              <a:t>Spar Colruyt Group</a:t>
            </a:r>
          </a:p>
          <a:p>
            <a:pPr>
              <a:defRPr b="0" i="0"/>
            </a:pPr>
            <a:r>
              <a:rPr lang="2057" dirty="0"/>
              <a:t>Cru</a:t>
            </a:r>
          </a:p>
          <a:p>
            <a:endParaRPr lang="nl-BE" dirty="0"/>
          </a:p>
          <a:p>
            <a:pPr>
              <a:defRPr b="0" i="0"/>
            </a:pPr>
            <a:r>
              <a:rPr lang="2057" b="1" dirty="0"/>
              <a:t>Non-food</a:t>
            </a:r>
            <a:br>
              <a:rPr lang="2057" b="0" dirty="0"/>
            </a:br>
            <a:r>
              <a:rPr lang="2057" b="0" dirty="0"/>
              <a:t>Dreamland</a:t>
            </a:r>
          </a:p>
          <a:p>
            <a:pPr>
              <a:defRPr b="0" i="0"/>
            </a:pPr>
            <a:r>
              <a:rPr lang="2057" dirty="0"/>
              <a:t>Dreambaby </a:t>
            </a:r>
          </a:p>
          <a:p>
            <a:pPr>
              <a:defRPr b="0" i="0"/>
            </a:pPr>
            <a:r>
              <a:rPr lang="2057" dirty="0"/>
              <a:t>Bike Republic</a:t>
            </a:r>
            <a:endParaRPr lang="nl-B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2057" b="0" u="none" dirty="0"/>
              <a:t>The Fashion Society</a:t>
            </a:r>
            <a:r>
              <a:rPr lang="2057" b="0" dirty="0"/>
              <a:t>: </a:t>
            </a:r>
            <a:r>
              <a:rPr lang="en-GB" b="0" dirty="0"/>
              <a:t>includes</a:t>
            </a:r>
            <a:r>
              <a:rPr lang="2057" sz="1200" b="0" dirty="0">
                <a:solidFill>
                  <a:srgbClr val="3B3B3A"/>
                </a:solidFill>
                <a:effectLst/>
                <a:latin typeface="AltoPro-Bold"/>
                <a:ea typeface="Calibri" panose="020F0502020204030204" pitchFamily="34" charset="0"/>
                <a:cs typeface="AltoPro-Bold"/>
              </a:rPr>
              <a:t> fashion retail chains </a:t>
            </a:r>
            <a:r>
              <a:rPr lang="en-GB" sz="1200" b="0" dirty="0">
                <a:solidFill>
                  <a:srgbClr val="3B3B3A"/>
                </a:solidFill>
                <a:effectLst/>
                <a:latin typeface="AltoPro-Bold"/>
                <a:ea typeface="Calibri" panose="020F0502020204030204" pitchFamily="34" charset="0"/>
                <a:cs typeface="AltoPro-Bold"/>
              </a:rPr>
              <a:t>ZEB, </a:t>
            </a:r>
            <a:r>
              <a:rPr lang="en-GB" sz="1200" b="0" dirty="0" err="1">
                <a:solidFill>
                  <a:srgbClr val="3B3B3A"/>
                </a:solidFill>
                <a:effectLst/>
                <a:latin typeface="AltoPro-Bold"/>
                <a:ea typeface="Calibri" panose="020F0502020204030204" pitchFamily="34" charset="0"/>
                <a:cs typeface="AltoPro-Bold"/>
              </a:rPr>
              <a:t>PointCarré</a:t>
            </a:r>
            <a:r>
              <a:rPr lang="en-GB" sz="1200" b="0" dirty="0">
                <a:solidFill>
                  <a:srgbClr val="3B3B3A"/>
                </a:solidFill>
                <a:effectLst/>
                <a:latin typeface="AltoPro-Bold"/>
                <a:ea typeface="Calibri" panose="020F0502020204030204" pitchFamily="34" charset="0"/>
                <a:cs typeface="AltoPro-Bold"/>
              </a:rPr>
              <a:t> </a:t>
            </a:r>
            <a:r>
              <a:rPr lang="2057" sz="1200" b="0" dirty="0">
                <a:solidFill>
                  <a:srgbClr val="3B3B3A"/>
                </a:solidFill>
                <a:effectLst/>
                <a:latin typeface="AltoPro-Bold"/>
                <a:ea typeface="Calibri" panose="020F0502020204030204" pitchFamily="34" charset="0"/>
                <a:cs typeface="AltoPro-Bold"/>
              </a:rPr>
              <a:t>and The Fashion Store</a:t>
            </a:r>
            <a:endParaRPr lang="nl-BE" sz="1200" b="0" dirty="0"/>
          </a:p>
          <a:p>
            <a:pPr>
              <a:defRPr b="0" i="0"/>
            </a:pPr>
            <a:br>
              <a:rPr lang="2057" dirty="0"/>
            </a:br>
            <a:r>
              <a:rPr lang="2057" b="1" dirty="0"/>
              <a:t>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2057" dirty="0"/>
              <a:t>DATS 24: energy at home, on the road and at work</a:t>
            </a:r>
            <a:endParaRPr lang="nl-BE" dirty="0"/>
          </a:p>
          <a:p>
            <a:pPr>
              <a:defRPr b="0" i="0"/>
            </a:pPr>
            <a:r>
              <a:rPr lang="2057" dirty="0"/>
              <a:t>Colruyt Group Academy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lang="2057" dirty="0"/>
              <a:t>SmartWithFood</a:t>
            </a:r>
            <a:r>
              <a:rPr lang="nl-BE" dirty="0"/>
              <a:t>: </a:t>
            </a:r>
            <a:r>
              <a:rPr lang="en-GB" sz="18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online coach for personalised nutrition and health advice</a:t>
            </a:r>
            <a:endParaRPr lang="nl-B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2057" dirty="0"/>
              <a:t>Xtra</a:t>
            </a:r>
            <a:endParaRPr lang="nl-B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i="0"/>
            </a:pPr>
            <a:r>
              <a:rPr lang="2057" dirty="0"/>
              <a:t>JIMS: fitness chain</a:t>
            </a:r>
          </a:p>
          <a:p>
            <a:endParaRPr lang="nl-BE" dirty="0"/>
          </a:p>
          <a:p>
            <a:pPr>
              <a:defRPr b="0" i="0"/>
            </a:pPr>
            <a:r>
              <a:rPr lang="2057" b="1" dirty="0"/>
              <a:t>Private Labels</a:t>
            </a:r>
            <a:br>
              <a:rPr lang="2057" b="0" dirty="0"/>
            </a:br>
            <a:r>
              <a:rPr lang="2057" b="0" dirty="0"/>
              <a:t>Boni Selection: the biggest food brand in Belgium</a:t>
            </a:r>
            <a:endParaRPr lang="nl-BE" dirty="0"/>
          </a:p>
          <a:p>
            <a:pPr>
              <a:defRPr b="0" i="0"/>
            </a:pPr>
            <a:r>
              <a:rPr lang="2057" dirty="0"/>
              <a:t>Everyday</a:t>
            </a:r>
            <a:endParaRPr lang="nl-BE" dirty="0"/>
          </a:p>
          <a:p>
            <a:pPr>
              <a:defRPr b="0" i="0"/>
            </a:pPr>
            <a:r>
              <a:rPr lang="2057" dirty="0"/>
              <a:t>Graindor: coffee</a:t>
            </a:r>
            <a:endParaRPr lang="nl-BE" dirty="0"/>
          </a:p>
          <a:p>
            <a:pPr>
              <a:defRPr b="0" i="0"/>
            </a:pPr>
            <a:r>
              <a:rPr lang="2057" dirty="0"/>
              <a:t>Dreambee: Dreambaby's private label</a:t>
            </a:r>
            <a:endParaRPr lang="nl-BE" dirty="0"/>
          </a:p>
          <a:p>
            <a:pPr>
              <a:defRPr b="0" i="0"/>
            </a:pPr>
            <a:r>
              <a:rPr lang="2057" dirty="0"/>
              <a:t>Kangourou: school supplies, stationery, etc.</a:t>
            </a:r>
            <a:endParaRPr lang="nl-BE" dirty="0"/>
          </a:p>
          <a:p>
            <a:pPr>
              <a:defRPr b="0" i="0"/>
            </a:pPr>
            <a:r>
              <a:rPr lang="2057" dirty="0"/>
              <a:t>Cara Pils</a:t>
            </a:r>
          </a:p>
          <a:p>
            <a:endParaRPr lang="nl-BE" dirty="0"/>
          </a:p>
          <a:p>
            <a:pPr>
              <a:defRPr b="0" i="0"/>
            </a:pPr>
            <a:r>
              <a:rPr lang="2057" b="1" u="sng" dirty="0"/>
              <a:t>France</a:t>
            </a:r>
          </a:p>
          <a:p>
            <a:pPr>
              <a:defRPr b="0" i="0"/>
            </a:pPr>
            <a:r>
              <a:rPr lang="2057" dirty="0"/>
              <a:t>Colruyt Prix-Qualité</a:t>
            </a:r>
            <a:endParaRPr lang="nl-BE" baseline="0" dirty="0"/>
          </a:p>
          <a:p>
            <a:pPr>
              <a:defRPr b="0" i="0"/>
            </a:pPr>
            <a:r>
              <a:rPr lang="2057" baseline="0" dirty="0"/>
              <a:t>Collect&amp;Go</a:t>
            </a:r>
            <a:endParaRPr lang="nl-BE" baseline="0" dirty="0"/>
          </a:p>
          <a:p>
            <a:pPr>
              <a:defRPr b="0" i="0"/>
            </a:pPr>
            <a:r>
              <a:rPr lang="2057" baseline="0" dirty="0"/>
              <a:t>DATS 24 </a:t>
            </a:r>
          </a:p>
          <a:p>
            <a:endParaRPr lang="nl-BE" baseline="0" dirty="0"/>
          </a:p>
          <a:p>
            <a:endParaRPr lang="nl-BE" baseline="0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8D6970AE-D777-4CB2-963F-D89745BCFBCA}" type="slidenum">
              <a:rPr lang="nl-NL" smtClean="0">
                <a:solidFill>
                  <a:srgbClr val="A59B95"/>
                </a:solidFill>
              </a:rPr>
              <a:t>6</a:t>
            </a:fld>
            <a:endParaRPr lang="nl-NL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7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2057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business-to-business brands</a:t>
            </a:r>
            <a:endParaRPr lang="nl-BE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Retail Partners Colruyt Group: 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wholesale business in Belgium (deliveries to Spar, Mini Market, Alvo, ...) 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Solucious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food service in Belgium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b="1" baseline="0" dirty="0"/>
              <a:t>Culinoa</a:t>
            </a:r>
            <a:r>
              <a:rPr lang="2057" b="0" baseline="0" dirty="0"/>
              <a:t>: </a:t>
            </a:r>
            <a:r>
              <a:rPr lang="2057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service in Belgium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Colex: 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worldwide export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Colruyt professionals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cash&amp;carry and services for independent entrepreneurs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DATS 24: 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fuel cards and supply of green energy to corporate customers </a:t>
            </a: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Symeta Hybrid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print and document management  </a:t>
            </a:r>
            <a:endParaRPr lang="nl-B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/>
            </a:pPr>
            <a:r>
              <a:rPr lang="2057" b="1" baseline="0" dirty="0"/>
              <a:t>SmartWithFood</a:t>
            </a:r>
            <a:r>
              <a:rPr lang="nl-BE" b="0" baseline="0" dirty="0"/>
              <a:t>: </a:t>
            </a:r>
            <a:r>
              <a:rPr lang="en-GB" sz="180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online coach for personalised nutrition and health advice</a:t>
            </a:r>
            <a:endParaRPr lang="en-GB" sz="1800">
              <a:effectLst/>
              <a:latin typeface="Calibri" panose="020F0502020204030204" pitchFamily="34" charset="0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 b="0" i="0"/>
            </a:pPr>
            <a:r>
              <a:rPr lang="2057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Culino &amp; Econom</a:t>
            </a:r>
            <a:r>
              <a:rPr lang="2057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private labels for food service and wholesale trade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DE6313B2-0B8F-42F5-A90C-6B5E37AEE9D5}" type="slidenum">
              <a:rPr lang="nl-NL" smtClean="0">
                <a:solidFill>
                  <a:srgbClr val="A59B95"/>
                </a:solidFill>
              </a:rPr>
              <a:t>7</a:t>
            </a:fld>
            <a:endParaRPr lang="nl-NL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b="0" i="0"/>
            </a:pPr>
            <a:r>
              <a:rPr lang="2057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Figures at closure of financial year 2021/22 on 31 March 2022</a:t>
            </a:r>
            <a:endParaRPr lang="nl-B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CEAD440-0B4D-4356-BA4D-C246B328D452}" type="slidenum">
              <a:rPr lang="nl-NL" smtClean="0">
                <a:solidFill>
                  <a:srgbClr val="A59B95"/>
                </a:solidFill>
              </a:rPr>
              <a:t>8</a:t>
            </a:fld>
            <a:endParaRPr lang="nl-NL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6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9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1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11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12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Request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information / </a:t>
            </a:r>
            <a:r>
              <a:rPr lang="nl-BE" dirty="0" err="1"/>
              <a:t>Request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proposal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17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2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have </a:t>
            </a:r>
            <a:r>
              <a:rPr lang="nl-BE" dirty="0" err="1"/>
              <a:t>internal</a:t>
            </a:r>
            <a:r>
              <a:rPr lang="nl-BE" dirty="0"/>
              <a:t> templates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documents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conduct</a:t>
            </a:r>
            <a:r>
              <a:rPr lang="nl-BE" dirty="0"/>
              <a:t> RFI-</a:t>
            </a:r>
            <a:r>
              <a:rPr lang="nl-BE" dirty="0" err="1"/>
              <a:t>RFPs</a:t>
            </a:r>
            <a:r>
              <a:rPr lang="nl-BE" dirty="0"/>
              <a:t>. The RFI form </a:t>
            </a:r>
            <a:r>
              <a:rPr lang="nl-BE" dirty="0" err="1"/>
              <a:t>contains</a:t>
            </a:r>
            <a:r>
              <a:rPr lang="nl-BE" dirty="0"/>
              <a:t> a lot of </a:t>
            </a:r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general</a:t>
            </a:r>
            <a:r>
              <a:rPr lang="nl-BE" dirty="0"/>
              <a:t> info, 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non-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, </a:t>
            </a:r>
            <a:r>
              <a:rPr lang="nl-BE" dirty="0" err="1"/>
              <a:t>Licence</a:t>
            </a:r>
            <a:r>
              <a:rPr lang="nl-BE" dirty="0"/>
              <a:t>, support &amp; maintenance,…</a:t>
            </a:r>
          </a:p>
          <a:p>
            <a:endParaRPr lang="nl-BE" dirty="0"/>
          </a:p>
          <a:p>
            <a:r>
              <a:rPr lang="nl-BE" dirty="0"/>
              <a:t>RFI: </a:t>
            </a:r>
            <a:r>
              <a:rPr lang="nl-BE" dirty="0" err="1"/>
              <a:t>main</a:t>
            </a:r>
            <a:r>
              <a:rPr lang="nl-BE" dirty="0"/>
              <a:t> goal was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ask</a:t>
            </a:r>
            <a:r>
              <a:rPr lang="nl-BE" dirty="0"/>
              <a:t> </a:t>
            </a:r>
            <a:r>
              <a:rPr lang="nl-BE" dirty="0" err="1"/>
              <a:t>vendors</a:t>
            </a:r>
            <a:r>
              <a:rPr lang="nl-BE" dirty="0"/>
              <a:t>: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current</a:t>
            </a:r>
            <a:r>
              <a:rPr lang="nl-BE" dirty="0"/>
              <a:t> </a:t>
            </a:r>
            <a:r>
              <a:rPr lang="nl-BE" dirty="0" err="1"/>
              <a:t>situation</a:t>
            </a:r>
            <a:r>
              <a:rPr lang="nl-BE" dirty="0"/>
              <a:t>, </a:t>
            </a:r>
            <a:r>
              <a:rPr lang="nl-BE" dirty="0" err="1"/>
              <a:t>this</a:t>
            </a:r>
            <a:r>
              <a:rPr lang="nl-BE" dirty="0"/>
              <a:t> is </a:t>
            </a:r>
            <a:r>
              <a:rPr lang="nl-BE" dirty="0" err="1"/>
              <a:t>what</a:t>
            </a:r>
            <a:r>
              <a:rPr lang="nl-BE" dirty="0"/>
              <a:t> we want/</a:t>
            </a:r>
            <a:r>
              <a:rPr lang="nl-BE" dirty="0" err="1"/>
              <a:t>need</a:t>
            </a:r>
            <a:r>
              <a:rPr lang="nl-BE" dirty="0"/>
              <a:t>, </a:t>
            </a:r>
            <a:r>
              <a:rPr lang="nl-BE" dirty="0" err="1"/>
              <a:t>what</a:t>
            </a:r>
            <a:r>
              <a:rPr lang="nl-BE" dirty="0"/>
              <a:t> do </a:t>
            </a:r>
            <a:r>
              <a:rPr lang="nl-BE" dirty="0" err="1"/>
              <a:t>you</a:t>
            </a:r>
            <a:r>
              <a:rPr lang="nl-BE" dirty="0"/>
              <a:t> have </a:t>
            </a:r>
            <a:r>
              <a:rPr lang="nl-BE" dirty="0" err="1"/>
              <a:t>to</a:t>
            </a:r>
            <a:r>
              <a:rPr lang="nl-BE" dirty="0"/>
              <a:t> help </a:t>
            </a:r>
            <a:r>
              <a:rPr lang="nl-BE" dirty="0" err="1"/>
              <a:t>us</a:t>
            </a:r>
            <a:r>
              <a:rPr lang="nl-BE" dirty="0"/>
              <a:t>? </a:t>
            </a:r>
            <a:r>
              <a:rPr lang="nl-BE" dirty="0" err="1"/>
              <a:t>And</a:t>
            </a:r>
            <a:r>
              <a:rPr lang="nl-BE" dirty="0"/>
              <a:t> do </a:t>
            </a:r>
            <a:r>
              <a:rPr lang="nl-BE" dirty="0" err="1"/>
              <a:t>you</a:t>
            </a:r>
            <a:r>
              <a:rPr lang="nl-BE" dirty="0"/>
              <a:t> have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tips/</a:t>
            </a:r>
            <a:r>
              <a:rPr lang="nl-BE" dirty="0" err="1"/>
              <a:t>ideas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succeed</a:t>
            </a:r>
            <a:r>
              <a:rPr lang="nl-BE" dirty="0"/>
              <a:t> in </a:t>
            </a:r>
            <a:r>
              <a:rPr lang="nl-BE" dirty="0" err="1"/>
              <a:t>what</a:t>
            </a:r>
            <a:r>
              <a:rPr lang="nl-BE" dirty="0"/>
              <a:t> we </a:t>
            </a:r>
            <a:r>
              <a:rPr lang="nl-BE" dirty="0" err="1"/>
              <a:t>need</a:t>
            </a:r>
            <a:r>
              <a:rPr lang="nl-BE" dirty="0"/>
              <a:t>?</a:t>
            </a:r>
          </a:p>
          <a:p>
            <a:endParaRPr lang="nl-BE" dirty="0"/>
          </a:p>
          <a:p>
            <a:r>
              <a:rPr lang="nl-BE" dirty="0"/>
              <a:t>The RFP form is more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technical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r>
              <a:rPr lang="nl-BE" dirty="0"/>
              <a:t> (</a:t>
            </a:r>
            <a:r>
              <a:rPr lang="nl-BE" dirty="0" err="1"/>
              <a:t>db</a:t>
            </a:r>
            <a:r>
              <a:rPr lang="nl-BE" dirty="0"/>
              <a:t>, </a:t>
            </a:r>
            <a:r>
              <a:rPr lang="nl-BE" dirty="0" err="1"/>
              <a:t>appserv</a:t>
            </a:r>
            <a:r>
              <a:rPr lang="nl-BE" dirty="0"/>
              <a:t>, web </a:t>
            </a:r>
            <a:r>
              <a:rPr lang="nl-BE" dirty="0" err="1"/>
              <a:t>serv</a:t>
            </a:r>
            <a:r>
              <a:rPr lang="nl-BE" dirty="0"/>
              <a:t>, middleware,…), security, </a:t>
            </a:r>
            <a:r>
              <a:rPr lang="nl-BE" dirty="0" err="1"/>
              <a:t>implementation</a:t>
            </a:r>
            <a:r>
              <a:rPr lang="nl-BE" dirty="0"/>
              <a:t>, training/</a:t>
            </a:r>
            <a:r>
              <a:rPr lang="nl-BE" dirty="0" err="1"/>
              <a:t>documentation</a:t>
            </a:r>
            <a:endParaRPr lang="nl-BE" dirty="0"/>
          </a:p>
          <a:p>
            <a:endParaRPr lang="nl-BE" dirty="0"/>
          </a:p>
          <a:p>
            <a:r>
              <a:rPr lang="nl-BE" dirty="0"/>
              <a:t>RFP: </a:t>
            </a:r>
            <a:r>
              <a:rPr lang="nl-BE" dirty="0" err="1"/>
              <a:t>Verify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solution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vendors</a:t>
            </a:r>
            <a:r>
              <a:rPr lang="nl-BE" dirty="0"/>
              <a:t> offer </a:t>
            </a:r>
            <a:r>
              <a:rPr lang="nl-BE" dirty="0" err="1"/>
              <a:t>meets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needs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112EA-C74D-2B46-9385-3D364237B324}" type="slidenum">
              <a:rPr lang="nl-NL" smtClean="0">
                <a:solidFill>
                  <a:srgbClr val="A59B95"/>
                </a:solidFill>
              </a:rPr>
              <a:pPr/>
              <a:t>18</a:t>
            </a:fld>
            <a:endParaRPr lang="nl-NL" dirty="0">
              <a:solidFill>
                <a:srgbClr val="A59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9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D68D42D6-432F-4A81-B874-2D6DF0853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0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9B8479B-1A22-4974-962E-1E8353C17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9BB4B351-BB96-4DD5-B036-CDBE05025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7C5357-9FF0-40C1-81AC-FFD786F30A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DB3495A-8EA5-4E74-928C-D643C24EC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706BB1A1-A277-496D-99DC-85538EC363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08D9110-57BD-4A5C-8FF6-6D768DD9C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aqua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31DA554-D477-4F37-BF11-EF5112432F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27" y="4752546"/>
            <a:ext cx="295046" cy="2950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96480D-8EFB-415B-9DA6-061580287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CBBC7242-08B2-40AD-B7C2-D648B40D32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D16D7FC-4B70-4AF1-A638-B262A99394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7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7F32A32-21F1-4937-9CAF-29B8A6410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CF7F75B-2C11-4F4A-A3AE-5320BFC0D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8219B2-6A01-4F0B-A338-69210B1D57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7F32A32-21F1-4937-9CAF-29B8A6410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A32BF597-CCED-4805-BF73-7EA556132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03140F1-FCEF-49A2-ABAD-615EC4C85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7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quamar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pic>
        <p:nvPicPr>
          <p:cNvPr id="14" name="Picture 17">
            <a:extLst>
              <a:ext uri="{FF2B5EF4-FFF2-40B4-BE49-F238E27FC236}">
                <a16:creationId xmlns:a16="http://schemas.microsoft.com/office/drawing/2014/main" id="{7343EDAA-6D23-4015-A425-33FDAF84DE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959D64C-49E5-4F00-B9F5-C6265E3C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F17B17-0C60-4753-9F5B-7C6EA4CC9A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592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B18879-5D53-413D-AA1A-A539CD15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924" y="2232209"/>
            <a:ext cx="6978315" cy="47260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10" name="Tijdelijke aanduiding voor dianummer 4">
            <a:extLst>
              <a:ext uri="{FF2B5EF4-FFF2-40B4-BE49-F238E27FC236}">
                <a16:creationId xmlns:a16="http://schemas.microsoft.com/office/drawing/2014/main" id="{6D67C0C9-1FC7-4263-9971-D63CD48E3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800" y="4842000"/>
            <a:ext cx="295200" cy="2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85F879EF-75EA-4448-AB40-1448A2A08A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61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B18879-5D53-413D-AA1A-A539CD15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924" y="2232209"/>
            <a:ext cx="6978315" cy="47260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14" name="Tijdelijke aanduiding voor dianummer 4">
            <a:extLst>
              <a:ext uri="{FF2B5EF4-FFF2-40B4-BE49-F238E27FC236}">
                <a16:creationId xmlns:a16="http://schemas.microsoft.com/office/drawing/2014/main" id="{FE196A5D-986B-4F2E-86FD-D00CA925A6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800" y="4842000"/>
            <a:ext cx="295200" cy="2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E3B4E305-AFF3-4BA3-AB9A-B9C1940D4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qua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2B18879-5D53-413D-AA1A-A539CD15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924" y="2232209"/>
            <a:ext cx="6978315" cy="47260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14" name="Tijdelijke aanduiding voor dianummer 4">
            <a:extLst>
              <a:ext uri="{FF2B5EF4-FFF2-40B4-BE49-F238E27FC236}">
                <a16:creationId xmlns:a16="http://schemas.microsoft.com/office/drawing/2014/main" id="{24AC545C-7F1A-4D3B-BB74-393D833329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800" y="4842000"/>
            <a:ext cx="295200" cy="2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04A82CE6-E3E3-4272-B0F7-76821ADA55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8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2B18879-5D53-413D-AA1A-A539CD15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924" y="2232209"/>
            <a:ext cx="6978315" cy="47260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17" name="Tijdelijke aanduiding voor dianummer 4">
            <a:extLst>
              <a:ext uri="{FF2B5EF4-FFF2-40B4-BE49-F238E27FC236}">
                <a16:creationId xmlns:a16="http://schemas.microsoft.com/office/drawing/2014/main" id="{442DBEF6-2F20-44AE-916A-CA0B4F8866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800" y="4842000"/>
            <a:ext cx="295200" cy="2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7C5A16A8-C2F8-4547-A725-42B9486208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9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D68D42D6-432F-4A81-B874-2D6DF0853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-1"/>
            <a:ext cx="91412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08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F709F5A-FE4B-4A91-93D7-79D1D4EAF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BE20D7D-EF55-4FFA-B04D-F581C43CF0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328" y="1387641"/>
            <a:ext cx="1476010" cy="18401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96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BE" dirty="0"/>
              <a:t>1</a:t>
            </a:r>
          </a:p>
        </p:txBody>
      </p:sp>
      <p:sp>
        <p:nvSpPr>
          <p:cNvPr id="15" name="Tijdelijke aanduiding voor voettekst 3">
            <a:extLst>
              <a:ext uri="{FF2B5EF4-FFF2-40B4-BE49-F238E27FC236}">
                <a16:creationId xmlns:a16="http://schemas.microsoft.com/office/drawing/2014/main" id="{C3E2D566-A6F3-4D64-8E9A-779FA364C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2B18879-5D53-413D-AA1A-A539CD15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924" y="2232209"/>
            <a:ext cx="6978315" cy="47260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nl-BE" dirty="0" err="1"/>
              <a:t>Chapter</a:t>
            </a:r>
            <a:r>
              <a:rPr lang="nl-BE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D623507-90C3-486F-9247-264BD0299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8924" y="2714505"/>
            <a:ext cx="6409697" cy="6083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err="1"/>
              <a:t>Subtitle</a:t>
            </a:r>
            <a:endParaRPr lang="nl-BE" noProof="0" dirty="0"/>
          </a:p>
        </p:txBody>
      </p:sp>
      <p:sp>
        <p:nvSpPr>
          <p:cNvPr id="17" name="Tijdelijke aanduiding voor dianummer 4">
            <a:extLst>
              <a:ext uri="{FF2B5EF4-FFF2-40B4-BE49-F238E27FC236}">
                <a16:creationId xmlns:a16="http://schemas.microsoft.com/office/drawing/2014/main" id="{E074B131-71BC-40DF-B4CE-C501C0CA21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0800" y="4842000"/>
            <a:ext cx="295200" cy="20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F59FE381-3072-4967-87C3-956A1E3B8F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57759" y="4454490"/>
            <a:ext cx="917354" cy="64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A159809-E0B0-460D-ACA3-15B20281394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EB72AD0-9C84-420F-9318-307F0C527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23B912-5E33-4284-9A9E-A6C3C71AE4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288" y="1128713"/>
            <a:ext cx="8280400" cy="3641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CDCBE3C-8B8D-4E98-8351-8713FF0324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EAA30F-5FF2-47F7-9A6F-A592ACBD59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3965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tex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1FD3701-1062-454D-A09C-3CB009033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27" y="4752546"/>
            <a:ext cx="295046" cy="295046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CB7AD8DC-36F4-489C-802B-988A5245F387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232DE01A-4BBF-489F-A318-E43582AB6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3AFE8-6B62-4C72-A60B-4D2C7305B2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95289" y="1128713"/>
            <a:ext cx="4032000" cy="3408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6420E8-CAF8-4AF9-B66D-78FE975132E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0" y="1128713"/>
            <a:ext cx="4100513" cy="3408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C2FF96C-3A1F-4769-A7EC-5D09ACA2AF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41FB26-F7E2-45B5-ABAC-F8C0DB4A3CF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33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ext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nl-NL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EBE38B1-95ED-480A-9BD2-70B9D1CFFFB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9" y="667912"/>
            <a:ext cx="4061600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C2547254-173B-46EF-9D36-1443DB0ACA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40616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EE1121-E8AC-4246-9568-F5DE43BFB37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289" y="1128713"/>
            <a:ext cx="4060824" cy="3646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9F8E13-D0AE-4B12-96E0-3C5F8B0EF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2400" y="4752000"/>
            <a:ext cx="295200" cy="29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nl-BE"/>
              <a:t>       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9B3C21-1037-47BD-8DF3-D470514372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A1BFD2-01BC-40DA-A8E2-3475071E112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494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342799"/>
            <a:ext cx="4102100" cy="342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nl-NL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604EB7-0AA5-40D2-97FC-66686F6C07B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489EA0AE-0762-4011-9089-EF3A68EF5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B4743B-6121-46E3-B8DD-EB776B7CB54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289" y="1343025"/>
            <a:ext cx="4032250" cy="3419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1480F0D-BDE1-4C73-A2ED-A8469BB963E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1BF977-78F5-4ABE-8606-B4127ACD42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558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ext &amp;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9F368DFC-AA44-4771-879E-E8B00F28474A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5496629" cy="461177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23190D-9C52-48FF-99BE-8B79D94B16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4888" y="0"/>
            <a:ext cx="3059112" cy="5143500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en-GB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A7C94AB-52BA-4CD5-B36B-3DA0D8BD0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0176F6-A417-4D8E-9696-E6F227284C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95288" y="1335088"/>
            <a:ext cx="5495925" cy="3422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F3D6005A-9F2E-4E0F-9528-F27D67A04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72400" y="4752000"/>
            <a:ext cx="295200" cy="29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nl-BE"/>
              <a:t>       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683944E-C753-4744-B1A1-EF723C3698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C8F512-74F7-4112-8139-7FBD62A0E9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983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text &amp; pictur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3031586" y="0"/>
            <a:ext cx="6112413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nl-NL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34ED1A-E594-48DA-9A47-6F41D17E53D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2491035" cy="461177"/>
          </a:xfrm>
          <a:prstGeom prst="rect">
            <a:avLst/>
          </a:prstGeom>
        </p:spPr>
        <p:txBody>
          <a:bodyPr lIns="90000" r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C3E765-D8B2-4213-A151-059064D03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2636298" cy="648000"/>
          </a:xfrm>
          <a:prstGeom prst="rect">
            <a:avLst/>
          </a:prstGeom>
        </p:spPr>
        <p:txBody>
          <a:bodyPr lIns="90000" rIns="90000"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l-NL" dirty="0" err="1"/>
              <a:t>Title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A03868-91E4-4291-B400-3573A474C47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288" y="1128713"/>
            <a:ext cx="2490787" cy="3711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7E26FF75-4EBD-4DFD-8472-E7C10C39F0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2400" y="4752000"/>
            <a:ext cx="295200" cy="29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/>
            </a:lvl1pPr>
            <a:lvl2pPr>
              <a:defRPr sz="5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lvl="0"/>
            <a:r>
              <a:rPr lang="nl-BE"/>
              <a:t>       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8EB242C-15DE-412D-873C-4227B33243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9F99CF-EA78-4148-9583-DCFE7A9841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345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8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395287" y="1343024"/>
            <a:ext cx="4067951" cy="34198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nl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8E5435-1CB8-4818-9DA7-1562F8A6B5EC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803AC8C-2EDD-4905-B598-01D4F1358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0492A7-9213-47AB-9857-4A0C125A1A3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764" y="1343025"/>
            <a:ext cx="3994924" cy="3419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4118439-B542-4981-8AE4-D57F13E12A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D13E88-916E-4938-AF2F-07F398B098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309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ctur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395288" y="1259682"/>
            <a:ext cx="8280400" cy="14930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Picture</a:t>
            </a:r>
            <a:endParaRPr lang="nl-NL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245FAD-D9EE-4EE0-B556-B568398269B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8280400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AAAB68FF-3EB4-4C5F-A451-B65651243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058689E-2D3C-45BD-99AB-BF642C3D4F4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5289" y="2984500"/>
            <a:ext cx="8280400" cy="1649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B4FFBA-DA1F-4522-8E6D-C67CA456521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1593A7-1F24-43B2-9F1F-85856A2E65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8644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37868B3-F1DA-40FA-A661-B180E98447F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</a:t>
            </a:r>
            <a:endParaRPr lang="nl-B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C433F2-2CEB-4EC2-B0E0-BEDFF05B1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53E5659-61C3-4F7E-85BC-954C75818C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25CF77-0943-4D91-9057-A33F8DC7A3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11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6">
            <a:extLst>
              <a:ext uri="{FF2B5EF4-FFF2-40B4-BE49-F238E27FC236}">
                <a16:creationId xmlns:a16="http://schemas.microsoft.com/office/drawing/2014/main" id="{D68D42D6-432F-4A81-B874-2D6DF0853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-1"/>
            <a:ext cx="9141291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0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7D841AD-C619-4288-B62D-3D2EEF67F7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8D2F59F-6670-4395-AB8C-2CEF2DED3A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071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EB72AD0-9C84-420F-9318-307F0C527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</a:t>
            </a:r>
            <a:endParaRPr lang="nl-B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44F96-186E-E843-B0DF-7CDDB1FAFC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128713"/>
            <a:ext cx="8280400" cy="3641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1"/>
            </a:lvl1pPr>
            <a:lvl2pPr marL="288000" indent="-288000">
              <a:defRPr sz="1000" b="1"/>
            </a:lvl2pPr>
            <a:lvl3pPr marL="288000" indent="0">
              <a:spcBef>
                <a:spcPts val="0"/>
              </a:spcBef>
              <a:buNone/>
              <a:defRPr sz="1000"/>
            </a:lvl3pPr>
            <a:lvl4pPr marL="720000" indent="-288000">
              <a:defRPr sz="1000"/>
            </a:lvl4pPr>
            <a:lvl5pPr marL="720000" indent="-288000">
              <a:defRPr sz="1000"/>
            </a:lvl5pPr>
          </a:lstStyle>
          <a:p>
            <a:pPr lvl="0"/>
            <a:r>
              <a:rPr lang="fr-BE" dirty="0"/>
              <a:t>Change Master </a:t>
            </a:r>
            <a:r>
              <a:rPr lang="fr-BE" dirty="0" err="1"/>
              <a:t>text</a:t>
            </a:r>
            <a:r>
              <a:rPr lang="fr-BE" dirty="0"/>
              <a:t>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C1A8435-2645-4C46-818F-ED023B98A7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A8B201-B21A-43F7-9A16-B1FE23FF31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068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CA159809-E0B0-460D-ACA3-15B202813941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95288" y="667912"/>
            <a:ext cx="7793333" cy="461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Subtitel</a:t>
            </a:r>
            <a:endParaRPr lang="nl-BE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8EB72AD0-9C84-420F-9318-307F0C527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8" y="158529"/>
            <a:ext cx="8280400" cy="648000"/>
          </a:xfr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44F96-186E-E843-B0DF-7CDDB1FAF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5288" y="1128713"/>
            <a:ext cx="8280400" cy="3641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46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337868B3-F1DA-40FA-A661-B180E98447F8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773999" y="267495"/>
            <a:ext cx="169200" cy="169277"/>
          </a:xfrm>
          <a:prstGeom prst="roundRect">
            <a:avLst>
              <a:gd name="adj" fmla="val 5408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rgbClr val="FFC7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0</a:t>
            </a:r>
            <a:endParaRPr lang="nl-B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C433F2-2CEB-4EC2-B0E0-BEDFF05B1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00" y="663575"/>
            <a:ext cx="7596000" cy="360099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2600">
                <a:solidFill>
                  <a:srgbClr val="FFC700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D2646CA-5F21-8E47-B6E1-51B18C8C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C2E-56A6-8C41-AF87-10A23C5351A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52BCC-91C6-4FE1-B4CB-0AB6FCC4D4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199" y="267494"/>
            <a:ext cx="511926" cy="169277"/>
          </a:xfrm>
        </p:spPr>
        <p:txBody>
          <a:bodyPr wrap="none" lIns="72000" tIns="0" rIns="0" bIns="0" anchor="ctr" anchorCtr="0">
            <a:sp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45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17">
          <p15:clr>
            <a:srgbClr val="FBAE40"/>
          </p15:clr>
        </p15:guide>
        <p15:guide id="2" orient="horz" pos="2922">
          <p15:clr>
            <a:srgbClr val="FBAE40"/>
          </p15:clr>
        </p15:guide>
        <p15:guide id="3" pos="5273">
          <p15:clr>
            <a:srgbClr val="FBAE40"/>
          </p15:clr>
        </p15:guide>
        <p15:guide id="4" pos="4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CA9A96D7-F05E-4292-B92D-9BF615F6A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C777-0F33-8E4F-AF40-C66037CAF6ED}"/>
              </a:ext>
            </a:extLst>
          </p:cNvPr>
          <p:cNvSpPr/>
          <p:nvPr userDrawn="1"/>
        </p:nvSpPr>
        <p:spPr>
          <a:xfrm>
            <a:off x="-1" y="2295525"/>
            <a:ext cx="914400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BE" sz="3200" b="1" dirty="0" err="1">
                <a:solidFill>
                  <a:schemeClr val="bg1"/>
                </a:solidFill>
              </a:rPr>
              <a:t>Thank</a:t>
            </a:r>
            <a:r>
              <a:rPr lang="nl-BE" sz="3200" b="1" dirty="0">
                <a:solidFill>
                  <a:schemeClr val="bg1"/>
                </a:solidFill>
              </a:rPr>
              <a:t> </a:t>
            </a:r>
            <a:r>
              <a:rPr lang="nl-BE" sz="3200" b="1" dirty="0" err="1">
                <a:solidFill>
                  <a:schemeClr val="bg1"/>
                </a:solidFill>
              </a:rPr>
              <a:t>you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CA9A96D7-F05E-4292-B92D-9BF615F6A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-1"/>
            <a:ext cx="91412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C777-0F33-8E4F-AF40-C66037CAF6ED}"/>
              </a:ext>
            </a:extLst>
          </p:cNvPr>
          <p:cNvSpPr/>
          <p:nvPr userDrawn="1"/>
        </p:nvSpPr>
        <p:spPr>
          <a:xfrm>
            <a:off x="-1" y="2295525"/>
            <a:ext cx="914400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BE" sz="3200" b="1" dirty="0" err="1">
                <a:solidFill>
                  <a:schemeClr val="bg1"/>
                </a:solidFill>
              </a:rPr>
              <a:t>Thank</a:t>
            </a:r>
            <a:r>
              <a:rPr lang="nl-BE" sz="3200" b="1" dirty="0">
                <a:solidFill>
                  <a:schemeClr val="bg1"/>
                </a:solidFill>
              </a:rPr>
              <a:t> </a:t>
            </a:r>
            <a:r>
              <a:rPr lang="nl-BE" sz="3200" b="1" dirty="0" err="1">
                <a:solidFill>
                  <a:schemeClr val="bg1"/>
                </a:solidFill>
              </a:rPr>
              <a:t>you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6">
            <a:extLst>
              <a:ext uri="{FF2B5EF4-FFF2-40B4-BE49-F238E27FC236}">
                <a16:creationId xmlns:a16="http://schemas.microsoft.com/office/drawing/2014/main" id="{CA9A96D7-F05E-4292-B92D-9BF615F6A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354" y="-1"/>
            <a:ext cx="9141291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E6F7D6-95AD-40D3-BBD1-EFAF828F9B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0BC777-0F33-8E4F-AF40-C66037CAF6ED}"/>
              </a:ext>
            </a:extLst>
          </p:cNvPr>
          <p:cNvSpPr/>
          <p:nvPr userDrawn="1"/>
        </p:nvSpPr>
        <p:spPr>
          <a:xfrm>
            <a:off x="-1" y="2295525"/>
            <a:ext cx="9144001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BE" sz="3200" b="1" dirty="0" err="1">
                <a:solidFill>
                  <a:schemeClr val="bg1"/>
                </a:solidFill>
              </a:rPr>
              <a:t>Thank</a:t>
            </a:r>
            <a:r>
              <a:rPr lang="nl-BE" sz="3200" b="1" dirty="0">
                <a:solidFill>
                  <a:schemeClr val="bg1"/>
                </a:solidFill>
              </a:rPr>
              <a:t> </a:t>
            </a:r>
            <a:r>
              <a:rPr lang="nl-BE" sz="3200" b="1" dirty="0" err="1">
                <a:solidFill>
                  <a:schemeClr val="bg1"/>
                </a:solidFill>
              </a:rPr>
              <a:t>you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C376AE42-DBCD-4546-BC77-6D3867691F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539"/>
            <a:ext cx="9143999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E9FDB0-603F-491C-9957-E72BFFA11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9A0963-C147-4C2B-907A-5B4634BF0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00" y="4802091"/>
            <a:ext cx="2620799" cy="321921"/>
          </a:xfrm>
          <a:prstGeom prst="rect">
            <a:avLst/>
          </a:prstGeom>
        </p:spPr>
      </p:pic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D338AAA-71C6-4598-A574-5188EAEB7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" y="2295525"/>
            <a:ext cx="9143998" cy="560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presentation title here 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1B6DAE-7B5A-47D8-A2B4-3D8F933985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945" y="4778342"/>
            <a:ext cx="3225750" cy="3588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BEBE79-F5DC-4F2E-AA23-792830C2D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153" y="4778342"/>
            <a:ext cx="2921097" cy="3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&amp;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E9FDB0-603F-491C-9957-E72BFFA11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53" y="4625942"/>
            <a:ext cx="2921097" cy="35880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19A0963-C147-4C2B-907A-5B4634BF0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00" y="4802091"/>
            <a:ext cx="2620799" cy="321921"/>
          </a:xfrm>
          <a:prstGeom prst="rect">
            <a:avLst/>
          </a:prstGeom>
        </p:spPr>
      </p:pic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C376AE42-DBCD-4546-BC77-6D3867691F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539"/>
            <a:ext cx="9143999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nl-BE" dirty="0"/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D338AAA-71C6-4598-A574-5188EAEB7B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3" y="2295525"/>
            <a:ext cx="9143998" cy="5603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a presentation title here 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1B6DAE-7B5A-47D8-A2B4-3D8F933985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945" y="4778342"/>
            <a:ext cx="3225750" cy="35880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EED1FB3-62EA-48D1-A071-A04836008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5185" y="4628722"/>
            <a:ext cx="2933922" cy="35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5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le aquamarin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845AA7F-F481-4ABD-BC91-A526E8567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27" y="4752546"/>
            <a:ext cx="295046" cy="29504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981E4B-A657-4367-9181-C018FF025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88736"/>
            <a:ext cx="9144000" cy="165476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2CB9ED9-2DBD-4A97-BC8D-3FF49373A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2694" y="1923750"/>
            <a:ext cx="7792994" cy="648000"/>
          </a:xfrm>
          <a:prstGeom prst="rect">
            <a:avLst/>
          </a:prstGeom>
        </p:spPr>
        <p:txBody>
          <a:bodyPr lIns="0" rIns="0" anchor="b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a presentation title here </a:t>
            </a:r>
            <a:endParaRPr lang="nl-B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0F44FF2-6D6C-4301-9EB2-53E3CFCB3E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94" y="2571750"/>
            <a:ext cx="7792994" cy="65354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 dirty="0"/>
              <a:t>Date – </a:t>
            </a:r>
            <a:r>
              <a:rPr lang="fr-BE" noProof="0" dirty="0" err="1"/>
              <a:t>possibly</a:t>
            </a:r>
            <a:r>
              <a:rPr lang="fr-BE" noProof="0" dirty="0"/>
              <a:t> version management</a:t>
            </a:r>
            <a:endParaRPr lang="nl-BE" noProof="0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6B0FAD61-6BDA-4EF7-B6D7-2FEC9DB63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94" y="3276000"/>
            <a:ext cx="5519738" cy="107315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0" indent="0">
              <a:spcBef>
                <a:spcPts val="0"/>
              </a:spcBef>
              <a:buNone/>
              <a:defRPr sz="1400"/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/>
              <a:t>Date – Author </a:t>
            </a:r>
            <a:br>
              <a:rPr lang="en-US"/>
            </a:br>
            <a:r>
              <a:rPr lang="en-US"/>
              <a:t>DocNo – Version – Status (Draft/Proposed/…)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9A974E-70FD-49E8-AA7C-5E7F95083F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8743" y="4114757"/>
            <a:ext cx="1247302" cy="9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1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288" y="198028"/>
            <a:ext cx="8280400" cy="62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err="1"/>
              <a:t>Title</a:t>
            </a:r>
            <a:endParaRPr lang="nl-NL" dirty="0"/>
          </a:p>
        </p:txBody>
      </p:sp>
      <p:sp>
        <p:nvSpPr>
          <p:cNvPr id="921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95288" y="1200151"/>
            <a:ext cx="8291512" cy="328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BE" dirty="0"/>
              <a:t>Change Master </a:t>
            </a:r>
            <a:r>
              <a:rPr lang="fr-BE" dirty="0" err="1"/>
              <a:t>text</a:t>
            </a:r>
            <a:r>
              <a:rPr lang="fr-BE" dirty="0"/>
              <a:t> styles</a:t>
            </a:r>
            <a:endParaRPr lang="nl-BE" dirty="0"/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 err="1"/>
              <a:t>Third</a:t>
            </a:r>
            <a:r>
              <a:rPr lang="nl-BE" dirty="0"/>
              <a:t> level</a:t>
            </a:r>
          </a:p>
          <a:p>
            <a:pPr lvl="3"/>
            <a:r>
              <a:rPr lang="nl-BE" dirty="0" err="1"/>
              <a:t>Fourth</a:t>
            </a:r>
            <a:r>
              <a:rPr lang="nl-BE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A05D7B-4DB4-4DAD-9360-193B5AEB9DC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627" y="4752546"/>
            <a:ext cx="295046" cy="295046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7911966-7EF3-41A0-852C-FB5F2DFE6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474" y="4854871"/>
            <a:ext cx="5553577" cy="1686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08D6DF5-551E-4876-8EAC-A7F36609F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800" y="4842000"/>
            <a:ext cx="295200" cy="20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A39BB4B1-0F80-471D-B1E6-F2C25A2FB23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43" r:id="rId2"/>
    <p:sldLayoutId id="2147483744" r:id="rId3"/>
    <p:sldLayoutId id="2147483723" r:id="rId4"/>
    <p:sldLayoutId id="2147483745" r:id="rId5"/>
    <p:sldLayoutId id="2147483746" r:id="rId6"/>
    <p:sldLayoutId id="2147483710" r:id="rId7"/>
    <p:sldLayoutId id="2147483712" r:id="rId8"/>
    <p:sldLayoutId id="2147483692" r:id="rId9"/>
    <p:sldLayoutId id="2147483708" r:id="rId10"/>
    <p:sldLayoutId id="2147483693" r:id="rId11"/>
    <p:sldLayoutId id="2147483694" r:id="rId12"/>
    <p:sldLayoutId id="2147483695" r:id="rId13"/>
    <p:sldLayoutId id="2147483709" r:id="rId14"/>
    <p:sldLayoutId id="2147483698" r:id="rId15"/>
    <p:sldLayoutId id="2147483714" r:id="rId16"/>
    <p:sldLayoutId id="2147483715" r:id="rId17"/>
    <p:sldLayoutId id="2147483716" r:id="rId18"/>
    <p:sldLayoutId id="2147483711" r:id="rId19"/>
    <p:sldLayoutId id="2147483717" r:id="rId20"/>
    <p:sldLayoutId id="2147483678" r:id="rId21"/>
    <p:sldLayoutId id="2147483682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7" r:id="rId32"/>
    <p:sldLayoutId id="2147483748" r:id="rId3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57350" indent="-28575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140" userDrawn="1">
          <p15:clr>
            <a:srgbClr val="F26B43"/>
          </p15:clr>
        </p15:guide>
        <p15:guide id="4" pos="249" userDrawn="1">
          <p15:clr>
            <a:srgbClr val="F26B43"/>
          </p15:clr>
        </p15:guide>
        <p15:guide id="5" orient="horz" pos="3049" userDrawn="1">
          <p15:clr>
            <a:srgbClr val="F26B43"/>
          </p15:clr>
        </p15:guide>
        <p15:guide id="6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colruyt.eu.intellimagic.com/Dashboard/83" TargetMode="Externa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6.jpeg"/><Relationship Id="rId11" Type="http://schemas.openxmlformats.org/officeDocument/2006/relationships/image" Target="../media/image52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683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A8E1D27-89B7-93D6-DDD7-26A9EB635FC2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2FC89-46D3-8034-B2C7-3ECB51CA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Reporting or Monitoring?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7B0A7-5B86-E41C-E4C3-207C2BFD22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Realtime</a:t>
            </a:r>
            <a:r>
              <a:rPr lang="nl-BE" dirty="0"/>
              <a:t> monitoring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alerting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realtime</a:t>
            </a:r>
            <a:r>
              <a:rPr lang="nl-BE" dirty="0"/>
              <a:t> system information</a:t>
            </a:r>
          </a:p>
          <a:p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b="1" dirty="0">
                <a:sym typeface="Wingdings" panose="05000000000000000000" pitchFamily="2" charset="2"/>
              </a:rPr>
              <a:t>Monitoring Suite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>
                <a:sym typeface="Wingdings" panose="05000000000000000000" pitchFamily="2" charset="2"/>
              </a:rPr>
              <a:t>(Long term) trends, </a:t>
            </a:r>
            <a:r>
              <a:rPr lang="nl-BE" dirty="0" err="1">
                <a:sym typeface="Wingdings" panose="05000000000000000000" pitchFamily="2" charset="2"/>
              </a:rPr>
              <a:t>capacity</a:t>
            </a:r>
            <a:r>
              <a:rPr lang="nl-BE" dirty="0">
                <a:sym typeface="Wingdings" panose="05000000000000000000" pitchFamily="2" charset="2"/>
              </a:rPr>
              <a:t> planning, root </a:t>
            </a:r>
            <a:r>
              <a:rPr lang="nl-BE" dirty="0" err="1">
                <a:sym typeface="Wingdings" panose="05000000000000000000" pitchFamily="2" charset="2"/>
              </a:rPr>
              <a:t>cause</a:t>
            </a:r>
            <a:r>
              <a:rPr lang="nl-BE" dirty="0">
                <a:sym typeface="Wingdings" panose="05000000000000000000" pitchFamily="2" charset="2"/>
              </a:rPr>
              <a:t> analysis,…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>
                <a:sym typeface="Wingdings" panose="05000000000000000000" pitchFamily="2" charset="2"/>
              </a:rPr>
              <a:t>Near-realtime</a:t>
            </a:r>
            <a:endParaRPr lang="nl-BE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>
                <a:sym typeface="Wingdings" panose="05000000000000000000" pitchFamily="2" charset="2"/>
              </a:rPr>
              <a:t>Based</a:t>
            </a:r>
            <a:r>
              <a:rPr lang="nl-BE" dirty="0">
                <a:sym typeface="Wingdings" panose="05000000000000000000" pitchFamily="2" charset="2"/>
              </a:rPr>
              <a:t> on SMF records (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related</a:t>
            </a:r>
            <a:r>
              <a:rPr lang="nl-BE" dirty="0">
                <a:sym typeface="Wingdings" panose="05000000000000000000" pitchFamily="2" charset="2"/>
              </a:rPr>
              <a:t> records)</a:t>
            </a:r>
          </a:p>
          <a:p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b="1" u="sng" dirty="0">
                <a:sym typeface="Wingdings" panose="05000000000000000000" pitchFamily="2" charset="2"/>
              </a:rPr>
              <a:t>Reporting Suite</a:t>
            </a:r>
            <a:endParaRPr lang="en-GB" b="1" u="sng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F0FA221-E925-AA45-67F2-63FD82978C57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3F782-1498-B55B-355A-2B678145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924" y="2003549"/>
            <a:ext cx="6409697" cy="608312"/>
          </a:xfrm>
        </p:spPr>
        <p:txBody>
          <a:bodyPr/>
          <a:lstStyle/>
          <a:p>
            <a:r>
              <a:rPr lang="nl-BE" sz="4000" dirty="0"/>
              <a:t>The “</a:t>
            </a:r>
            <a:r>
              <a:rPr lang="nl-BE" sz="4000" dirty="0" err="1"/>
              <a:t>good</a:t>
            </a:r>
            <a:r>
              <a:rPr lang="nl-BE" sz="4000" dirty="0"/>
              <a:t>” </a:t>
            </a:r>
            <a:r>
              <a:rPr lang="nl-BE" sz="4000" dirty="0" err="1"/>
              <a:t>old</a:t>
            </a:r>
            <a:r>
              <a:rPr lang="nl-BE" sz="4000" dirty="0"/>
              <a:t> </a:t>
            </a:r>
            <a:r>
              <a:rPr lang="nl-BE" sz="4000" dirty="0" err="1"/>
              <a:t>days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36C1-6BFE-F2FD-8E67-E25D71242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2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160173-2CC0-B4D8-7D7E-FDBFD306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24A-C75C-0D5E-534F-E78A8E5125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22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SAS – MXG (Daily)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Legacy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28" y="1129089"/>
            <a:ext cx="6766519" cy="3651267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4A52A1C-5B71-D930-8393-6F97CD2ABB81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17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WWARE – SAS/MXG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Legacy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288" y="1128713"/>
            <a:ext cx="3332650" cy="36417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MXG (Merrill Consultants) is a (</a:t>
            </a:r>
            <a:r>
              <a:rPr lang="nl-BE" sz="1600" dirty="0" err="1"/>
              <a:t>good</a:t>
            </a:r>
            <a:r>
              <a:rPr lang="nl-BE" sz="1600" dirty="0"/>
              <a:t>) SMF processor </a:t>
            </a:r>
            <a:r>
              <a:rPr lang="nl-BE" sz="1600" dirty="0" err="1"/>
              <a:t>which</a:t>
            </a:r>
            <a:r>
              <a:rPr lang="nl-BE" sz="1600" dirty="0"/>
              <a:t> </a:t>
            </a:r>
            <a:r>
              <a:rPr lang="nl-BE" sz="1600" dirty="0" err="1"/>
              <a:t>requires</a:t>
            </a:r>
            <a:r>
              <a:rPr lang="nl-BE" sz="1600" dirty="0"/>
              <a:t> SAS </a:t>
            </a:r>
            <a:r>
              <a:rPr lang="nl-BE" sz="1600" dirty="0" err="1"/>
              <a:t>to</a:t>
            </a:r>
            <a:r>
              <a:rPr lang="nl-BE" sz="1600" dirty="0"/>
              <a:t> run (MF or Linux)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A SAS specialist built a shell </a:t>
            </a:r>
            <a:r>
              <a:rPr lang="nl-BE" sz="1600" dirty="0" err="1"/>
              <a:t>around</a:t>
            </a:r>
            <a:r>
              <a:rPr lang="nl-BE" sz="1600" dirty="0"/>
              <a:t> </a:t>
            </a:r>
            <a:r>
              <a:rPr lang="nl-BE" sz="1600" dirty="0" err="1"/>
              <a:t>it</a:t>
            </a:r>
            <a:r>
              <a:rPr lang="nl-BE" sz="1600" dirty="0"/>
              <a:t> </a:t>
            </a:r>
            <a:r>
              <a:rPr lang="nl-BE" sz="1600" dirty="0" err="1"/>
              <a:t>called</a:t>
            </a:r>
            <a:r>
              <a:rPr lang="nl-BE" sz="1600" dirty="0"/>
              <a:t> “</a:t>
            </a:r>
            <a:r>
              <a:rPr lang="nl-BE" sz="1600" dirty="0" err="1"/>
              <a:t>wware</a:t>
            </a:r>
            <a:r>
              <a:rPr lang="nl-BE" sz="16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err="1"/>
              <a:t>Only</a:t>
            </a:r>
            <a:r>
              <a:rPr lang="nl-BE" sz="1600" dirty="0"/>
              <a:t> a </a:t>
            </a:r>
            <a:r>
              <a:rPr lang="nl-BE" sz="1600" dirty="0" err="1"/>
              <a:t>limited</a:t>
            </a:r>
            <a:r>
              <a:rPr lang="nl-BE" sz="1600" dirty="0"/>
              <a:t> </a:t>
            </a:r>
            <a:r>
              <a:rPr lang="nl-BE" sz="1600" dirty="0" err="1"/>
              <a:t>group</a:t>
            </a:r>
            <a:r>
              <a:rPr lang="nl-BE" sz="1600" dirty="0"/>
              <a:t> of </a:t>
            </a:r>
            <a:r>
              <a:rPr lang="nl-BE" sz="1600" dirty="0" err="1"/>
              <a:t>people</a:t>
            </a:r>
            <a:r>
              <a:rPr lang="nl-BE" sz="1600" dirty="0"/>
              <a:t> have (basic) SAS </a:t>
            </a:r>
            <a:r>
              <a:rPr lang="nl-BE" sz="1600" dirty="0" err="1"/>
              <a:t>knowledge</a:t>
            </a:r>
            <a:endParaRPr lang="nl-B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err="1"/>
              <a:t>Writing</a:t>
            </a:r>
            <a:r>
              <a:rPr lang="nl-BE" sz="1600" dirty="0"/>
              <a:t> new </a:t>
            </a:r>
            <a:r>
              <a:rPr lang="nl-BE" sz="1600" dirty="0" err="1"/>
              <a:t>reports</a:t>
            </a:r>
            <a:r>
              <a:rPr lang="nl-BE" sz="1600" dirty="0"/>
              <a:t> =&gt; takes a lot of time OR is no </a:t>
            </a:r>
            <a:r>
              <a:rPr lang="nl-BE" sz="1600" dirty="0" err="1"/>
              <a:t>longer</a:t>
            </a:r>
            <a:r>
              <a:rPr lang="nl-BE" sz="1600" dirty="0"/>
              <a:t> </a:t>
            </a:r>
            <a:r>
              <a:rPr lang="nl-BE" sz="1600" dirty="0" err="1"/>
              <a:t>done</a:t>
            </a:r>
            <a:endParaRPr lang="nl-B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No “expert </a:t>
            </a:r>
            <a:r>
              <a:rPr lang="nl-BE" sz="1600" dirty="0" err="1"/>
              <a:t>knowledge</a:t>
            </a:r>
            <a:r>
              <a:rPr lang="nl-BE" sz="1600" dirty="0"/>
              <a:t>”: </a:t>
            </a:r>
            <a:r>
              <a:rPr lang="nl-BE" sz="1600" b="1" dirty="0"/>
              <a:t>we</a:t>
            </a:r>
            <a:r>
              <a:rPr lang="nl-BE" sz="1600" dirty="0"/>
              <a:t> </a:t>
            </a:r>
            <a:r>
              <a:rPr lang="nl-BE" sz="1600" dirty="0" err="1"/>
              <a:t>need</a:t>
            </a:r>
            <a:r>
              <a:rPr lang="nl-BE" sz="1600" dirty="0"/>
              <a:t> </a:t>
            </a:r>
            <a:r>
              <a:rPr lang="nl-BE" sz="1600" dirty="0" err="1"/>
              <a:t>to</a:t>
            </a:r>
            <a:r>
              <a:rPr lang="nl-BE" sz="1600" dirty="0"/>
              <a:t> </a:t>
            </a:r>
            <a:r>
              <a:rPr lang="nl-BE" sz="1600" dirty="0" err="1"/>
              <a:t>decide</a:t>
            </a:r>
            <a:r>
              <a:rPr lang="nl-BE" sz="1600" dirty="0"/>
              <a:t> </a:t>
            </a:r>
            <a:r>
              <a:rPr lang="nl-BE" sz="1600" dirty="0" err="1"/>
              <a:t>which</a:t>
            </a:r>
            <a:r>
              <a:rPr lang="nl-BE" sz="1600" dirty="0"/>
              <a:t> </a:t>
            </a:r>
            <a:r>
              <a:rPr lang="nl-BE" sz="1600" dirty="0" err="1"/>
              <a:t>reports</a:t>
            </a:r>
            <a:r>
              <a:rPr lang="nl-BE" sz="1600" dirty="0"/>
              <a:t> we want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what</a:t>
            </a:r>
            <a:r>
              <a:rPr lang="nl-BE" sz="1600" dirty="0"/>
              <a:t>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8" y="482529"/>
            <a:ext cx="5229493" cy="4119683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56D1933-05DF-EA17-D268-36F7827FEEAC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PerfCap</a:t>
            </a:r>
            <a:r>
              <a:rPr lang="nl-BE" dirty="0"/>
              <a:t> - HTML </a:t>
            </a:r>
            <a:r>
              <a:rPr lang="nl-BE" dirty="0" err="1"/>
              <a:t>reports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Legacy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289" y="1128713"/>
            <a:ext cx="3082430" cy="36417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The output of </a:t>
            </a:r>
            <a:r>
              <a:rPr lang="nl-BE" sz="1600" dirty="0" err="1"/>
              <a:t>the</a:t>
            </a:r>
            <a:r>
              <a:rPr lang="nl-BE" sz="1600" dirty="0"/>
              <a:t> SAS/MXG </a:t>
            </a:r>
            <a:r>
              <a:rPr lang="nl-BE" sz="1600" dirty="0" err="1"/>
              <a:t>reports</a:t>
            </a:r>
            <a:r>
              <a:rPr lang="nl-BE" sz="1600" dirty="0"/>
              <a:t> are </a:t>
            </a:r>
            <a:r>
              <a:rPr lang="nl-BE" sz="1600" dirty="0" err="1"/>
              <a:t>static</a:t>
            </a:r>
            <a:r>
              <a:rPr lang="nl-BE" sz="1600" dirty="0"/>
              <a:t> HTML pages:</a:t>
            </a:r>
          </a:p>
          <a:p>
            <a:pPr marL="1143000" lvl="1"/>
            <a:r>
              <a:rPr lang="nl-BE" sz="1400" dirty="0"/>
              <a:t>no zoom</a:t>
            </a:r>
          </a:p>
          <a:p>
            <a:pPr marL="1143000" lvl="1"/>
            <a:r>
              <a:rPr lang="nl-BE" sz="1400" dirty="0"/>
              <a:t>no </a:t>
            </a:r>
            <a:r>
              <a:rPr lang="nl-BE" sz="1400" dirty="0" err="1"/>
              <a:t>drilldown</a:t>
            </a:r>
            <a:endParaRPr lang="nl-BE" sz="1400" dirty="0"/>
          </a:p>
          <a:p>
            <a:pPr marL="1143000" lvl="1"/>
            <a:r>
              <a:rPr lang="nl-BE" sz="1400" dirty="0"/>
              <a:t>no </a:t>
            </a:r>
            <a:r>
              <a:rPr lang="nl-BE" sz="1400" dirty="0" err="1"/>
              <a:t>correlation</a:t>
            </a:r>
            <a:endParaRPr lang="nl-B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Batch </a:t>
            </a:r>
            <a:r>
              <a:rPr lang="nl-BE" sz="1600" dirty="0" err="1"/>
              <a:t>process</a:t>
            </a:r>
            <a:r>
              <a:rPr lang="nl-BE" sz="1600" dirty="0"/>
              <a:t>: 1 </a:t>
            </a:r>
            <a:r>
              <a:rPr lang="nl-BE" sz="1600" dirty="0" err="1"/>
              <a:t>generation</a:t>
            </a:r>
            <a:r>
              <a:rPr lang="nl-BE" sz="1600" dirty="0"/>
              <a:t> </a:t>
            </a:r>
            <a:r>
              <a:rPr lang="nl-BE" sz="1600" dirty="0" err="1"/>
              <a:t>cycle</a:t>
            </a:r>
            <a:r>
              <a:rPr lang="nl-BE" sz="1600" dirty="0"/>
              <a:t> </a:t>
            </a:r>
            <a:r>
              <a:rPr lang="nl-BE" sz="1600" b="1" dirty="0"/>
              <a:t>per </a:t>
            </a:r>
            <a:r>
              <a:rPr lang="nl-BE" sz="1600" b="1" dirty="0" err="1"/>
              <a:t>day</a:t>
            </a:r>
            <a:endParaRPr lang="nl-BE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34" y="549425"/>
            <a:ext cx="5304836" cy="418417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29567836-C71C-6D66-4972-0DAC1E65C87F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CICS Application Reporting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Legacy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288" y="1128713"/>
            <a:ext cx="3978486" cy="36417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err="1"/>
              <a:t>Tables</a:t>
            </a:r>
            <a:r>
              <a:rPr lang="nl-BE" sz="1600" dirty="0"/>
              <a:t>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usage</a:t>
            </a:r>
            <a:r>
              <a:rPr lang="nl-BE" sz="1600" dirty="0"/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CICS transactions </a:t>
            </a:r>
            <a:r>
              <a:rPr lang="nl-BE" sz="1600" dirty="0" err="1"/>
              <a:t>grouped</a:t>
            </a:r>
            <a:r>
              <a:rPr lang="nl-BE" sz="1600" dirty="0"/>
              <a:t> </a:t>
            </a:r>
            <a:r>
              <a:rPr lang="nl-BE" sz="1600" dirty="0" err="1"/>
              <a:t>by</a:t>
            </a:r>
            <a:r>
              <a:rPr lang="nl-BE" sz="1600" dirty="0"/>
              <a:t> Application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774" y="973715"/>
            <a:ext cx="4676348" cy="2842574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84895A2-9E1C-227E-1C78-68BFF25B7901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38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Batch Application Reporting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Legacy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288" y="1128713"/>
            <a:ext cx="3978486" cy="36417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/>
              <a:t>Same as CICS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42" y="1129089"/>
            <a:ext cx="6821121" cy="3301979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96FF55C-63DC-ABDF-E06C-AFAF97050A34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43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3F782-1498-B55B-355A-2B678145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924" y="2003549"/>
            <a:ext cx="6409697" cy="608312"/>
          </a:xfrm>
        </p:spPr>
        <p:txBody>
          <a:bodyPr/>
          <a:lstStyle/>
          <a:p>
            <a:r>
              <a:rPr lang="nl-BE" sz="4000" dirty="0"/>
              <a:t>RFI - RFP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36C1-6BFE-F2FD-8E67-E25D71242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3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160173-2CC0-B4D8-7D7E-FDBFD306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24A-C75C-0D5E-534F-E78A8E5125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732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3C00CC-9F38-CA7C-BFA4-FDDB99163284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Approach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57F8F-DC5D-F004-6D21-17294D94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RFI - RFP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0DA6A-DEA9-3551-992A-71653035A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u="sng" dirty="0"/>
              <a:t>RFI</a:t>
            </a:r>
            <a:r>
              <a:rPr lang="nl-BE" dirty="0"/>
              <a:t>: </a:t>
            </a:r>
            <a:r>
              <a:rPr lang="nl-BE" i="1" dirty="0" err="1"/>
              <a:t>What</a:t>
            </a:r>
            <a:r>
              <a:rPr lang="nl-BE" i="1" dirty="0"/>
              <a:t> </a:t>
            </a:r>
            <a:r>
              <a:rPr lang="nl-BE" i="1" dirty="0" err="1"/>
              <a:t>can</a:t>
            </a:r>
            <a:r>
              <a:rPr lang="nl-BE" i="1" dirty="0"/>
              <a:t> </a:t>
            </a:r>
            <a:r>
              <a:rPr lang="nl-BE" i="1" dirty="0" err="1"/>
              <a:t>you</a:t>
            </a:r>
            <a:r>
              <a:rPr lang="nl-BE" i="1" dirty="0"/>
              <a:t> offer </a:t>
            </a:r>
            <a:r>
              <a:rPr lang="nl-BE" i="1" dirty="0" err="1"/>
              <a:t>to</a:t>
            </a:r>
            <a:r>
              <a:rPr lang="nl-BE" i="1" dirty="0"/>
              <a:t> help </a:t>
            </a:r>
            <a:r>
              <a:rPr lang="nl-BE" i="1" dirty="0" err="1"/>
              <a:t>us</a:t>
            </a:r>
            <a:r>
              <a:rPr lang="nl-BE" i="1" dirty="0"/>
              <a:t>?</a:t>
            </a:r>
          </a:p>
          <a:p>
            <a:r>
              <a:rPr lang="nl-BE" dirty="0"/>
              <a:t>We </a:t>
            </a:r>
            <a:r>
              <a:rPr lang="nl-BE" dirty="0" err="1"/>
              <a:t>conducted</a:t>
            </a:r>
            <a:r>
              <a:rPr lang="nl-BE" dirty="0"/>
              <a:t> a RFI </a:t>
            </a:r>
            <a:r>
              <a:rPr lang="nl-BE" dirty="0" err="1"/>
              <a:t>to</a:t>
            </a:r>
            <a:r>
              <a:rPr lang="nl-BE" dirty="0"/>
              <a:t> get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vendors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offer a solution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think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help </a:t>
            </a:r>
            <a:r>
              <a:rPr lang="nl-BE" dirty="0" err="1"/>
              <a:t>us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b="1" u="sng" dirty="0"/>
              <a:t>RFP</a:t>
            </a:r>
            <a:r>
              <a:rPr lang="nl-BE" dirty="0"/>
              <a:t>: </a:t>
            </a:r>
            <a:r>
              <a:rPr lang="nl-BE" i="1" dirty="0"/>
              <a:t>Does </a:t>
            </a:r>
            <a:r>
              <a:rPr lang="nl-BE" i="1" dirty="0" err="1"/>
              <a:t>the</a:t>
            </a:r>
            <a:r>
              <a:rPr lang="nl-BE" i="1" dirty="0"/>
              <a:t> solution fit </a:t>
            </a:r>
            <a:r>
              <a:rPr lang="nl-BE" i="1" dirty="0" err="1"/>
              <a:t>our</a:t>
            </a:r>
            <a:r>
              <a:rPr lang="nl-BE" i="1" dirty="0"/>
              <a:t> </a:t>
            </a:r>
            <a:r>
              <a:rPr lang="nl-BE" i="1" dirty="0" err="1"/>
              <a:t>needs</a:t>
            </a:r>
            <a:r>
              <a:rPr lang="nl-BE" i="1" dirty="0"/>
              <a:t>?</a:t>
            </a:r>
          </a:p>
          <a:p>
            <a:r>
              <a:rPr lang="nl-BE" dirty="0" err="1"/>
              <a:t>After</a:t>
            </a:r>
            <a:r>
              <a:rPr lang="nl-BE" dirty="0"/>
              <a:t> a lot of </a:t>
            </a:r>
            <a:r>
              <a:rPr lang="nl-BE" dirty="0" err="1"/>
              <a:t>presentations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demo's we </a:t>
            </a:r>
            <a:r>
              <a:rPr lang="nl-BE" dirty="0" err="1"/>
              <a:t>selected</a:t>
            </a:r>
            <a:r>
              <a:rPr lang="nl-BE" dirty="0"/>
              <a:t> 3 </a:t>
            </a:r>
            <a:r>
              <a:rPr lang="nl-BE" dirty="0" err="1"/>
              <a:t>products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RFP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onsite</a:t>
            </a:r>
            <a:r>
              <a:rPr lang="nl-BE" dirty="0"/>
              <a:t> POC / trial </a:t>
            </a:r>
            <a:r>
              <a:rPr lang="nl-BE" dirty="0" err="1"/>
              <a:t>period</a:t>
            </a:r>
            <a:endParaRPr lang="nl-BE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549269-A597-70E0-3E48-DD42399BBE66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2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Needs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RFI - RFP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287" y="1128713"/>
            <a:ext cx="7629691" cy="36417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err="1"/>
              <a:t>What</a:t>
            </a:r>
            <a:r>
              <a:rPr lang="nl-BE" sz="1600" dirty="0"/>
              <a:t> do we </a:t>
            </a:r>
            <a:r>
              <a:rPr lang="nl-BE" sz="1600" dirty="0" err="1"/>
              <a:t>need</a:t>
            </a:r>
            <a:r>
              <a:rPr lang="nl-BE" sz="1600" dirty="0"/>
              <a:t>?</a:t>
            </a:r>
          </a:p>
          <a:p>
            <a:pPr marL="1143000" lvl="1"/>
            <a:r>
              <a:rPr lang="nl-BE" sz="1400" dirty="0"/>
              <a:t>Easy &amp; </a:t>
            </a:r>
            <a:r>
              <a:rPr lang="nl-BE" sz="1400" dirty="0" err="1"/>
              <a:t>fast</a:t>
            </a:r>
            <a:r>
              <a:rPr lang="nl-BE" sz="1400" dirty="0"/>
              <a:t> </a:t>
            </a:r>
            <a:r>
              <a:rPr lang="nl-BE" sz="1400" dirty="0" err="1"/>
              <a:t>to</a:t>
            </a:r>
            <a:r>
              <a:rPr lang="nl-BE" sz="1400" dirty="0"/>
              <a:t> </a:t>
            </a:r>
            <a:r>
              <a:rPr lang="nl-BE" sz="1400" dirty="0" err="1"/>
              <a:t>write</a:t>
            </a:r>
            <a:r>
              <a:rPr lang="nl-BE" sz="1400" dirty="0"/>
              <a:t> new </a:t>
            </a:r>
            <a:r>
              <a:rPr lang="nl-BE" sz="1400" dirty="0" err="1"/>
              <a:t>reports</a:t>
            </a:r>
            <a:br>
              <a:rPr lang="nl-BE" sz="1400" dirty="0"/>
            </a:br>
            <a:r>
              <a:rPr lang="nl-BE" sz="1400" dirty="0"/>
              <a:t>(&lt;&gt; SAS/MXG)</a:t>
            </a:r>
          </a:p>
          <a:p>
            <a:pPr marL="1143000" lvl="1"/>
            <a:r>
              <a:rPr lang="nl-BE" sz="1400" dirty="0" err="1"/>
              <a:t>Correlation</a:t>
            </a:r>
            <a:endParaRPr lang="nl-BE" sz="1400" dirty="0"/>
          </a:p>
          <a:p>
            <a:pPr marL="1143000" lvl="1"/>
            <a:r>
              <a:rPr lang="nl-BE" sz="1400" dirty="0" err="1"/>
              <a:t>Drilldown</a:t>
            </a:r>
            <a:endParaRPr lang="nl-BE" sz="1400" dirty="0"/>
          </a:p>
          <a:p>
            <a:pPr marL="1143000" lvl="1"/>
            <a:r>
              <a:rPr lang="nl-BE" sz="1400" dirty="0" err="1"/>
              <a:t>Dynamic</a:t>
            </a:r>
            <a:r>
              <a:rPr lang="nl-BE" sz="1400" dirty="0"/>
              <a:t> interface</a:t>
            </a:r>
          </a:p>
          <a:p>
            <a:pPr marL="1143000" lvl="1"/>
            <a:r>
              <a:rPr lang="nl-BE" sz="1400" dirty="0" err="1"/>
              <a:t>Predefined</a:t>
            </a:r>
            <a:r>
              <a:rPr lang="nl-BE" sz="1400" dirty="0"/>
              <a:t> </a:t>
            </a:r>
            <a:r>
              <a:rPr lang="nl-BE" sz="1400" dirty="0" err="1"/>
              <a:t>reports</a:t>
            </a:r>
            <a:br>
              <a:rPr lang="nl-BE" sz="1400" dirty="0"/>
            </a:br>
            <a:r>
              <a:rPr lang="nl-BE" sz="1400" dirty="0"/>
              <a:t>(= “expert </a:t>
            </a:r>
            <a:r>
              <a:rPr lang="nl-BE" sz="1400" dirty="0" err="1"/>
              <a:t>knowledge</a:t>
            </a:r>
            <a:r>
              <a:rPr lang="nl-BE" sz="1400" dirty="0"/>
              <a:t>”)</a:t>
            </a:r>
          </a:p>
          <a:p>
            <a:pPr marL="1143000" lvl="1"/>
            <a:r>
              <a:rPr lang="nl-BE" sz="1400" dirty="0"/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600" dirty="0" err="1"/>
              <a:t>What</a:t>
            </a:r>
            <a:r>
              <a:rPr lang="nl-BE" sz="1600" dirty="0"/>
              <a:t> do we want </a:t>
            </a:r>
            <a:r>
              <a:rPr lang="nl-BE" sz="1600" dirty="0" err="1"/>
              <a:t>to</a:t>
            </a:r>
            <a:r>
              <a:rPr lang="nl-BE" sz="1600" dirty="0"/>
              <a:t> do </a:t>
            </a:r>
            <a:r>
              <a:rPr lang="nl-BE" sz="1600" dirty="0" err="1"/>
              <a:t>with</a:t>
            </a:r>
            <a:r>
              <a:rPr lang="nl-BE" sz="1600" dirty="0"/>
              <a:t> </a:t>
            </a:r>
            <a:r>
              <a:rPr lang="nl-BE" sz="1600" dirty="0" err="1"/>
              <a:t>it</a:t>
            </a:r>
            <a:r>
              <a:rPr lang="nl-BE" sz="1600" dirty="0"/>
              <a:t>?</a:t>
            </a:r>
          </a:p>
          <a:p>
            <a:pPr marL="1143000" lvl="1"/>
            <a:r>
              <a:rPr lang="nl-BE" sz="1400" dirty="0" err="1"/>
              <a:t>Capacity</a:t>
            </a:r>
            <a:r>
              <a:rPr lang="nl-BE" sz="1400" dirty="0"/>
              <a:t> planning</a:t>
            </a:r>
          </a:p>
          <a:p>
            <a:pPr marL="1143000" lvl="1"/>
            <a:r>
              <a:rPr lang="nl-BE" sz="1400" dirty="0" err="1"/>
              <a:t>Trending</a:t>
            </a:r>
            <a:endParaRPr lang="nl-BE" sz="1400" dirty="0"/>
          </a:p>
          <a:p>
            <a:pPr marL="1143000" lvl="1"/>
            <a:r>
              <a:rPr lang="nl-BE" sz="1400" dirty="0" err="1"/>
              <a:t>Troubleshooting</a:t>
            </a:r>
            <a:endParaRPr lang="nl-BE" sz="1400" dirty="0"/>
          </a:p>
          <a:p>
            <a:pPr marL="1143000" lvl="1"/>
            <a:r>
              <a:rPr lang="nl-BE" sz="1400" dirty="0"/>
              <a:t>Application </a:t>
            </a:r>
            <a:r>
              <a:rPr lang="nl-BE" sz="1400" dirty="0" err="1"/>
              <a:t>reporting</a:t>
            </a:r>
            <a:r>
              <a:rPr lang="nl-BE" sz="1400" dirty="0"/>
              <a:t> (</a:t>
            </a:r>
            <a:r>
              <a:rPr lang="nl-BE" sz="1400" dirty="0" err="1"/>
              <a:t>where</a:t>
            </a:r>
            <a:r>
              <a:rPr lang="nl-BE" sz="1400" dirty="0"/>
              <a:t> does </a:t>
            </a:r>
            <a:r>
              <a:rPr lang="nl-BE" sz="1400" dirty="0" err="1"/>
              <a:t>this</a:t>
            </a:r>
            <a:r>
              <a:rPr lang="nl-BE" sz="1400" dirty="0"/>
              <a:t> extra load </a:t>
            </a:r>
            <a:r>
              <a:rPr lang="nl-BE" sz="1400" dirty="0" err="1"/>
              <a:t>come</a:t>
            </a:r>
            <a:r>
              <a:rPr lang="nl-BE" sz="1400" dirty="0"/>
              <a:t> </a:t>
            </a:r>
            <a:r>
              <a:rPr lang="nl-BE" sz="1400" dirty="0" err="1"/>
              <a:t>from</a:t>
            </a:r>
            <a:r>
              <a:rPr lang="nl-BE" sz="1400" dirty="0"/>
              <a:t>?)</a:t>
            </a:r>
          </a:p>
        </p:txBody>
      </p:sp>
      <p:pic>
        <p:nvPicPr>
          <p:cNvPr id="1026" name="Picture 2" descr="Afbeeldingsresultaat voor repor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85" y="1315912"/>
            <a:ext cx="4867772" cy="2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96C61B-72DB-BFB3-3CE2-68BF6A089902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5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9A4948-1FE7-4179-9755-B5BFB921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Mainframe Reporting</a:t>
            </a:r>
            <a:br>
              <a:rPr lang="nl-BE" dirty="0"/>
            </a:br>
            <a:r>
              <a:rPr lang="nl-BE" dirty="0"/>
              <a:t>@ Colruyt Group IT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9C7347E6-079C-47CC-A98E-4391C3E34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GSE </a:t>
            </a:r>
            <a:r>
              <a:rPr lang="en-GB" dirty="0" err="1"/>
              <a:t>BeLux</a:t>
            </a:r>
            <a:r>
              <a:rPr lang="nl-BE" dirty="0"/>
              <a:t> </a:t>
            </a:r>
            <a:r>
              <a:rPr lang="nl-BE" dirty="0" err="1"/>
              <a:t>Regional</a:t>
            </a:r>
            <a:r>
              <a:rPr lang="nl-BE" dirty="0"/>
              <a:t> Conference 2022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12E9232-F947-42B5-8A31-F8CF87AF1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18/10/2022 – Pieter Rogge </a:t>
            </a:r>
            <a:endParaRPr lang="nl-B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3B771C2-CAC2-953A-0DD6-648C916BED66}"/>
              </a:ext>
            </a:extLst>
          </p:cNvPr>
          <p:cNvSpPr txBox="1">
            <a:spLocks/>
          </p:cNvSpPr>
          <p:nvPr/>
        </p:nvSpPr>
        <p:spPr>
          <a:xfrm>
            <a:off x="100800" y="4842000"/>
            <a:ext cx="295200" cy="201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>
                <a:solidFill>
                  <a:schemeClr val="bg1"/>
                </a:solidFill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A39BB4B1-0F80-471D-B1E6-F2C25A2FB239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69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E34634-BE46-2BD8-AEC3-5274CDA42850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Conclusion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28BD83-CF47-C8ED-EB95-73F0E002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RFI - RFP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75549-B21E-E6DC-52CA-266BB79764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We </a:t>
            </a:r>
            <a:r>
              <a:rPr lang="nl-BE" dirty="0" err="1"/>
              <a:t>selected</a:t>
            </a:r>
            <a:r>
              <a:rPr lang="nl-BE" dirty="0"/>
              <a:t> </a:t>
            </a:r>
            <a:r>
              <a:rPr lang="nl-BE" b="1" dirty="0" err="1"/>
              <a:t>IntelliMagic</a:t>
            </a:r>
            <a:r>
              <a:rPr lang="nl-BE" b="1" dirty="0"/>
              <a:t> </a:t>
            </a:r>
            <a:r>
              <a:rPr lang="nl-BE" b="1" dirty="0" err="1"/>
              <a:t>Vision</a:t>
            </a:r>
            <a:r>
              <a:rPr lang="nl-BE" dirty="0"/>
              <a:t> </a:t>
            </a:r>
            <a:r>
              <a:rPr lang="nl-BE" dirty="0" err="1"/>
              <a:t>since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suits</a:t>
            </a:r>
            <a:r>
              <a:rPr lang="nl-BE" dirty="0"/>
              <a:t>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most:</a:t>
            </a:r>
          </a:p>
          <a:p>
            <a:pPr marL="1143000" lvl="1"/>
            <a:r>
              <a:rPr lang="nl-BE" dirty="0"/>
              <a:t>A lot of </a:t>
            </a:r>
            <a:r>
              <a:rPr lang="nl-BE" b="1" dirty="0"/>
              <a:t>out of </a:t>
            </a:r>
            <a:r>
              <a:rPr lang="nl-BE" b="1" dirty="0" err="1"/>
              <a:t>the</a:t>
            </a:r>
            <a:r>
              <a:rPr lang="nl-BE" b="1" dirty="0"/>
              <a:t> box content</a:t>
            </a:r>
            <a:r>
              <a:rPr lang="nl-BE" dirty="0"/>
              <a:t> </a:t>
            </a:r>
            <a:r>
              <a:rPr lang="nl-BE" dirty="0" err="1"/>
              <a:t>which</a:t>
            </a:r>
            <a:r>
              <a:rPr lang="nl-BE" dirty="0"/>
              <a:t> means no building </a:t>
            </a:r>
            <a:r>
              <a:rPr lang="nl-BE" dirty="0" err="1"/>
              <a:t>reports</a:t>
            </a:r>
            <a:r>
              <a:rPr lang="nl-BE" dirty="0"/>
              <a:t> </a:t>
            </a:r>
            <a:r>
              <a:rPr lang="nl-BE" dirty="0" err="1"/>
              <a:t>ourselves</a:t>
            </a:r>
            <a:endParaRPr lang="nl-BE" dirty="0"/>
          </a:p>
          <a:p>
            <a:pPr marL="1143000" lvl="1"/>
            <a:r>
              <a:rPr lang="en-GB" b="1" dirty="0"/>
              <a:t>In house knowledge</a:t>
            </a:r>
            <a:r>
              <a:rPr lang="en-GB" dirty="0"/>
              <a:t> and </a:t>
            </a:r>
            <a:r>
              <a:rPr lang="en-GB" b="1" dirty="0" err="1"/>
              <a:t>builtin</a:t>
            </a:r>
            <a:r>
              <a:rPr lang="en-GB" b="1" dirty="0"/>
              <a:t> support/help/advice</a:t>
            </a:r>
            <a:r>
              <a:rPr lang="en-GB" dirty="0"/>
              <a:t> =&gt; educational value</a:t>
            </a:r>
          </a:p>
          <a:p>
            <a:pPr marL="1143000" lvl="1"/>
            <a:r>
              <a:rPr lang="en-GB" b="1" dirty="0"/>
              <a:t>Scoring of reports</a:t>
            </a:r>
            <a:r>
              <a:rPr lang="en-GB" dirty="0"/>
              <a:t> which allows long term trend monitoring</a:t>
            </a:r>
          </a:p>
          <a:p>
            <a:pPr marL="1143000" lvl="1"/>
            <a:r>
              <a:rPr lang="en-GB" dirty="0"/>
              <a:t>Very </a:t>
            </a:r>
            <a:r>
              <a:rPr lang="en-GB" b="1" dirty="0"/>
              <a:t>dynamic reports</a:t>
            </a:r>
            <a:r>
              <a:rPr lang="en-GB" dirty="0"/>
              <a:t> which allow drilldown, add/change/delete metrics, chart type, filtering,…</a:t>
            </a:r>
          </a:p>
        </p:txBody>
      </p:sp>
      <p:pic>
        <p:nvPicPr>
          <p:cNvPr id="1028" name="Picture 4" descr="IntelliMagic Vision for z/OS - IntelliMagic">
            <a:extLst>
              <a:ext uri="{FF2B5EF4-FFF2-40B4-BE49-F238E27FC236}">
                <a16:creationId xmlns:a16="http://schemas.microsoft.com/office/drawing/2014/main" id="{17AAB781-EA11-92D6-8839-C8186BE1D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43" y="50089"/>
            <a:ext cx="1078624" cy="10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906AE74-BB9E-39B5-0AFC-E3D601D5986C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4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3F782-1498-B55B-355A-2B678145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924" y="2003549"/>
            <a:ext cx="6409697" cy="608312"/>
          </a:xfrm>
        </p:spPr>
        <p:txBody>
          <a:bodyPr/>
          <a:lstStyle/>
          <a:p>
            <a:r>
              <a:rPr lang="nl-BE" sz="4000" dirty="0"/>
              <a:t>New reporter </a:t>
            </a:r>
            <a:r>
              <a:rPr lang="nl-BE" sz="4000" dirty="0" err="1"/>
              <a:t>and</a:t>
            </a:r>
            <a:r>
              <a:rPr lang="nl-BE" sz="4000" dirty="0"/>
              <a:t> setup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36C1-6BFE-F2FD-8E67-E25D71242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4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160173-2CC0-B4D8-7D7E-FDBFD306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24A-C75C-0D5E-534F-E78A8E5125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27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C68DF99-D71F-1ABC-2F59-2EFE6273972F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Setup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B59098-C339-C424-45E1-6DAE1533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SMF</a:t>
            </a:r>
            <a:endParaRPr lang="en-GB" dirty="0"/>
          </a:p>
        </p:txBody>
      </p:sp>
      <p:grpSp>
        <p:nvGrpSpPr>
          <p:cNvPr id="6" name="Canvas 33">
            <a:extLst>
              <a:ext uri="{FF2B5EF4-FFF2-40B4-BE49-F238E27FC236}">
                <a16:creationId xmlns:a16="http://schemas.microsoft.com/office/drawing/2014/main" id="{D2DCAB7E-03BC-E676-C0F5-CAD4BCCC47F8}"/>
              </a:ext>
            </a:extLst>
          </p:cNvPr>
          <p:cNvGrpSpPr/>
          <p:nvPr/>
        </p:nvGrpSpPr>
        <p:grpSpPr>
          <a:xfrm>
            <a:off x="1828800" y="1100723"/>
            <a:ext cx="5486400" cy="3200400"/>
            <a:chOff x="0" y="0"/>
            <a:chExt cx="5486400" cy="3200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4F442F-D60B-B2B3-806F-3A302A4CD71A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B9A76A0-5BAE-01A6-E742-F1F57150C1DD}"/>
                </a:ext>
              </a:extLst>
            </p:cNvPr>
            <p:cNvGrpSpPr/>
            <p:nvPr/>
          </p:nvGrpSpPr>
          <p:grpSpPr>
            <a:xfrm>
              <a:off x="1982129" y="784883"/>
              <a:ext cx="3225434" cy="238394"/>
              <a:chOff x="1735701" y="761854"/>
              <a:chExt cx="3225434" cy="23839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24C9594-E69A-67AF-F4F1-ED63B3CE8A1C}"/>
                  </a:ext>
                </a:extLst>
              </p:cNvPr>
              <p:cNvSpPr/>
              <p:nvPr/>
            </p:nvSpPr>
            <p:spPr>
              <a:xfrm>
                <a:off x="322922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8CE0073-AA7C-EE05-1D93-E5132DDFAB19}"/>
                  </a:ext>
                </a:extLst>
              </p:cNvPr>
              <p:cNvSpPr/>
              <p:nvPr/>
            </p:nvSpPr>
            <p:spPr>
              <a:xfrm>
                <a:off x="173570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3015BA5-A27D-9DE5-A5BE-C4E5185034A7}"/>
                  </a:ext>
                </a:extLst>
              </p:cNvPr>
              <p:cNvSpPr/>
              <p:nvPr/>
            </p:nvSpPr>
            <p:spPr>
              <a:xfrm>
                <a:off x="223354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A065112-5481-1BA4-EF61-CAD8C6400DD3}"/>
                  </a:ext>
                </a:extLst>
              </p:cNvPr>
              <p:cNvSpPr/>
              <p:nvPr/>
            </p:nvSpPr>
            <p:spPr>
              <a:xfrm>
                <a:off x="273138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3378BBF-560B-BE74-1079-D825D1092A47}"/>
                  </a:ext>
                </a:extLst>
              </p:cNvPr>
              <p:cNvSpPr/>
              <p:nvPr/>
            </p:nvSpPr>
            <p:spPr>
              <a:xfrm>
                <a:off x="372706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AF961CF-CF5D-3A2E-E90D-41C62B280ADC}"/>
                  </a:ext>
                </a:extLst>
              </p:cNvPr>
              <p:cNvSpPr/>
              <p:nvPr/>
            </p:nvSpPr>
            <p:spPr>
              <a:xfrm>
                <a:off x="422490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AE8B041-7E48-B1C3-551B-E2CB4356EE28}"/>
                  </a:ext>
                </a:extLst>
              </p:cNvPr>
              <p:cNvSpPr/>
              <p:nvPr/>
            </p:nvSpPr>
            <p:spPr>
              <a:xfrm>
                <a:off x="472274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B719A6-DD83-E443-A2DB-DBFBBE58F8E5}"/>
                </a:ext>
              </a:extLst>
            </p:cNvPr>
            <p:cNvSpPr/>
            <p:nvPr/>
          </p:nvSpPr>
          <p:spPr>
            <a:xfrm>
              <a:off x="1765188" y="584120"/>
              <a:ext cx="3680664" cy="6599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928B35-F649-2441-9E26-67B1BEF8485F}"/>
                </a:ext>
              </a:extLst>
            </p:cNvPr>
            <p:cNvSpPr/>
            <p:nvPr/>
          </p:nvSpPr>
          <p:spPr>
            <a:xfrm>
              <a:off x="1908248" y="706017"/>
              <a:ext cx="898498" cy="39839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D131D6-0B67-D1E3-29E7-50477C8EF5F0}"/>
                </a:ext>
              </a:extLst>
            </p:cNvPr>
            <p:cNvSpPr/>
            <p:nvPr/>
          </p:nvSpPr>
          <p:spPr>
            <a:xfrm>
              <a:off x="2120349" y="2373929"/>
              <a:ext cx="174625" cy="174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4E0015-CDBA-BD32-042C-097ACED5B48B}"/>
                </a:ext>
              </a:extLst>
            </p:cNvPr>
            <p:cNvSpPr/>
            <p:nvPr/>
          </p:nvSpPr>
          <p:spPr>
            <a:xfrm>
              <a:off x="2422803" y="2379199"/>
              <a:ext cx="174625" cy="174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23EEA5-AB46-42DE-7FC7-62FF31AB3440}"/>
                </a:ext>
              </a:extLst>
            </p:cNvPr>
            <p:cNvSpPr/>
            <p:nvPr/>
          </p:nvSpPr>
          <p:spPr>
            <a:xfrm>
              <a:off x="2028109" y="2318269"/>
              <a:ext cx="658450" cy="29197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79F9B5-770E-9EE7-EB15-B7835F3B894F}"/>
                </a:ext>
              </a:extLst>
            </p:cNvPr>
            <p:cNvSpPr/>
            <p:nvPr/>
          </p:nvSpPr>
          <p:spPr>
            <a:xfrm>
              <a:off x="1761643" y="1692800"/>
              <a:ext cx="1184362" cy="962105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9A0C26-11FC-2167-1A30-B57D18C7337B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 flipH="1">
              <a:off x="2357334" y="1104407"/>
              <a:ext cx="163" cy="121386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A04EA1-3100-D54F-16E7-B794FEF8E874}"/>
                </a:ext>
              </a:extLst>
            </p:cNvPr>
            <p:cNvSpPr/>
            <p:nvPr/>
          </p:nvSpPr>
          <p:spPr>
            <a:xfrm>
              <a:off x="2915184" y="706017"/>
              <a:ext cx="2372369" cy="39814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5729EE3-1142-6F30-C539-6F79F6ABE7FE}"/>
                </a:ext>
              </a:extLst>
            </p:cNvPr>
            <p:cNvSpPr/>
            <p:nvPr/>
          </p:nvSpPr>
          <p:spPr>
            <a:xfrm>
              <a:off x="3387192" y="1692800"/>
              <a:ext cx="1820371" cy="1033667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1E65B1-1F54-9207-E081-F66729CDD4B9}"/>
                </a:ext>
              </a:extLst>
            </p:cNvPr>
            <p:cNvSpPr/>
            <p:nvPr/>
          </p:nvSpPr>
          <p:spPr>
            <a:xfrm>
              <a:off x="3497193" y="2250679"/>
              <a:ext cx="1600694" cy="2686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57C222-823A-02BA-15E7-99B5C46DCD51}"/>
                </a:ext>
              </a:extLst>
            </p:cNvPr>
            <p:cNvSpPr/>
            <p:nvPr/>
          </p:nvSpPr>
          <p:spPr>
            <a:xfrm>
              <a:off x="3608615" y="2306343"/>
              <a:ext cx="169038" cy="169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EDA4D9-8287-82AC-249F-41AEC0F31726}"/>
                </a:ext>
              </a:extLst>
            </p:cNvPr>
            <p:cNvSpPr/>
            <p:nvPr/>
          </p:nvSpPr>
          <p:spPr>
            <a:xfrm>
              <a:off x="3899993" y="2306349"/>
              <a:ext cx="168910" cy="168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042222-9015-4DEB-D832-6F2A0A87D882}"/>
                </a:ext>
              </a:extLst>
            </p:cNvPr>
            <p:cNvSpPr/>
            <p:nvPr/>
          </p:nvSpPr>
          <p:spPr>
            <a:xfrm>
              <a:off x="4190567" y="2298392"/>
              <a:ext cx="168910" cy="168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CB5743-24C6-121C-BCFF-6FBCC808D83A}"/>
                </a:ext>
              </a:extLst>
            </p:cNvPr>
            <p:cNvSpPr/>
            <p:nvPr/>
          </p:nvSpPr>
          <p:spPr>
            <a:xfrm>
              <a:off x="4481563" y="2295512"/>
              <a:ext cx="168910" cy="168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77B04B-E48F-8864-3CD9-B55A433D6F4C}"/>
                </a:ext>
              </a:extLst>
            </p:cNvPr>
            <p:cNvSpPr/>
            <p:nvPr/>
          </p:nvSpPr>
          <p:spPr>
            <a:xfrm>
              <a:off x="4772063" y="2295512"/>
              <a:ext cx="168910" cy="168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462244-8DA3-FC68-AB76-8A9B36899A31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4101369" y="1104162"/>
              <a:ext cx="196171" cy="1146517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654B27D-38C8-204D-8DE2-479FC0DF2FCC}"/>
                </a:ext>
              </a:extLst>
            </p:cNvPr>
            <p:cNvSpPr/>
            <p:nvPr/>
          </p:nvSpPr>
          <p:spPr>
            <a:xfrm>
              <a:off x="898496" y="485030"/>
              <a:ext cx="479019" cy="854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sz="1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BUFFER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7DCCA4-B323-F015-DC29-F7E755261EBC}"/>
                </a:ext>
              </a:extLst>
            </p:cNvPr>
            <p:cNvSpPr/>
            <p:nvPr/>
          </p:nvSpPr>
          <p:spPr>
            <a:xfrm>
              <a:off x="0" y="485030"/>
              <a:ext cx="478954" cy="854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nl-BE" sz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SMF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ight Arrow 84">
              <a:extLst>
                <a:ext uri="{FF2B5EF4-FFF2-40B4-BE49-F238E27FC236}">
                  <a16:creationId xmlns:a16="http://schemas.microsoft.com/office/drawing/2014/main" id="{A0650DBE-B7CC-0BFD-8E9E-37B6365749DE}"/>
                </a:ext>
              </a:extLst>
            </p:cNvPr>
            <p:cNvSpPr/>
            <p:nvPr/>
          </p:nvSpPr>
          <p:spPr>
            <a:xfrm>
              <a:off x="478954" y="801431"/>
              <a:ext cx="419542" cy="2383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Right Arrow 85">
              <a:extLst>
                <a:ext uri="{FF2B5EF4-FFF2-40B4-BE49-F238E27FC236}">
                  <a16:creationId xmlns:a16="http://schemas.microsoft.com/office/drawing/2014/main" id="{AF546E10-C146-767C-0CD9-69BB9CCCE98A}"/>
                </a:ext>
              </a:extLst>
            </p:cNvPr>
            <p:cNvSpPr/>
            <p:nvPr/>
          </p:nvSpPr>
          <p:spPr>
            <a:xfrm>
              <a:off x="1377515" y="801431"/>
              <a:ext cx="379782" cy="2381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Text Box 86">
              <a:extLst>
                <a:ext uri="{FF2B5EF4-FFF2-40B4-BE49-F238E27FC236}">
                  <a16:creationId xmlns:a16="http://schemas.microsoft.com/office/drawing/2014/main" id="{E364EA46-2F99-2BAA-0059-794378E69250}"/>
                </a:ext>
              </a:extLst>
            </p:cNvPr>
            <p:cNvSpPr txBox="1"/>
            <p:nvPr/>
          </p:nvSpPr>
          <p:spPr>
            <a:xfrm>
              <a:off x="2998374" y="39759"/>
              <a:ext cx="1102995" cy="38166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Log stream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86">
              <a:extLst>
                <a:ext uri="{FF2B5EF4-FFF2-40B4-BE49-F238E27FC236}">
                  <a16:creationId xmlns:a16="http://schemas.microsoft.com/office/drawing/2014/main" id="{AFF8CF6A-9BDB-0891-6FFE-3855CEA16154}"/>
                </a:ext>
              </a:extLst>
            </p:cNvPr>
            <p:cNvSpPr txBox="1"/>
            <p:nvPr/>
          </p:nvSpPr>
          <p:spPr>
            <a:xfrm>
              <a:off x="1733385" y="294196"/>
              <a:ext cx="1012825" cy="2597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nl-BE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Youngest Data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86">
              <a:extLst>
                <a:ext uri="{FF2B5EF4-FFF2-40B4-BE49-F238E27FC236}">
                  <a16:creationId xmlns:a16="http://schemas.microsoft.com/office/drawing/2014/main" id="{3FB24175-52C2-4553-1EAB-9023A778F4DE}"/>
                </a:ext>
              </a:extLst>
            </p:cNvPr>
            <p:cNvSpPr txBox="1"/>
            <p:nvPr/>
          </p:nvSpPr>
          <p:spPr>
            <a:xfrm>
              <a:off x="4574695" y="299268"/>
              <a:ext cx="856615" cy="25971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nl-BE" sz="11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Oldest</a:t>
              </a:r>
              <a:r>
                <a:rPr lang="nl-BE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Data</a:t>
              </a:r>
              <a:endPara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D4A3F9E-1A8E-4187-2427-C2D7112FD5BF}"/>
                </a:ext>
              </a:extLst>
            </p:cNvPr>
            <p:cNvCxnSpPr>
              <a:stCxn id="30" idx="3"/>
              <a:endCxn id="31" idx="1"/>
            </p:cNvCxnSpPr>
            <p:nvPr/>
          </p:nvCxnSpPr>
          <p:spPr>
            <a:xfrm>
              <a:off x="2746210" y="424054"/>
              <a:ext cx="1828485" cy="5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38AAD0E-8225-103E-5784-293129107BD6}"/>
                </a:ext>
              </a:extLst>
            </p:cNvPr>
            <p:cNvGrpSpPr/>
            <p:nvPr/>
          </p:nvGrpSpPr>
          <p:grpSpPr>
            <a:xfrm>
              <a:off x="180923" y="2035993"/>
              <a:ext cx="781977" cy="690474"/>
              <a:chOff x="641380" y="1987455"/>
              <a:chExt cx="781977" cy="690474"/>
            </a:xfrm>
          </p:grpSpPr>
          <p:sp>
            <p:nvSpPr>
              <p:cNvPr id="40" name="Flowchart: Magnetic Disk 39">
                <a:extLst>
                  <a:ext uri="{FF2B5EF4-FFF2-40B4-BE49-F238E27FC236}">
                    <a16:creationId xmlns:a16="http://schemas.microsoft.com/office/drawing/2014/main" id="{88886E4D-09D4-6DCE-49C6-2AA568A7F7DD}"/>
                  </a:ext>
                </a:extLst>
              </p:cNvPr>
              <p:cNvSpPr/>
              <p:nvPr/>
            </p:nvSpPr>
            <p:spPr>
              <a:xfrm>
                <a:off x="641380" y="1987455"/>
                <a:ext cx="781977" cy="690474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A2A599B-6AF8-CB84-F504-B0AF5E8A3508}"/>
                  </a:ext>
                </a:extLst>
              </p:cNvPr>
              <p:cNvSpPr/>
              <p:nvPr/>
            </p:nvSpPr>
            <p:spPr>
              <a:xfrm>
                <a:off x="802619" y="2322731"/>
                <a:ext cx="174625" cy="174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634666-2650-CB38-BECE-715F01D17356}"/>
                  </a:ext>
                </a:extLst>
              </p:cNvPr>
              <p:cNvSpPr/>
              <p:nvPr/>
            </p:nvSpPr>
            <p:spPr>
              <a:xfrm>
                <a:off x="1104879" y="2327811"/>
                <a:ext cx="174625" cy="174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C749CF-415F-B3C0-8F5D-62F1DDD037C1}"/>
                  </a:ext>
                </a:extLst>
              </p:cNvPr>
              <p:cNvSpPr/>
              <p:nvPr/>
            </p:nvSpPr>
            <p:spPr>
              <a:xfrm>
                <a:off x="709909" y="2266851"/>
                <a:ext cx="657860" cy="29146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 Box 86">
              <a:extLst>
                <a:ext uri="{FF2B5EF4-FFF2-40B4-BE49-F238E27FC236}">
                  <a16:creationId xmlns:a16="http://schemas.microsoft.com/office/drawing/2014/main" id="{39707A5F-6DA2-4AE6-83F9-C7A21313CB39}"/>
                </a:ext>
              </a:extLst>
            </p:cNvPr>
            <p:cNvSpPr txBox="1"/>
            <p:nvPr/>
          </p:nvSpPr>
          <p:spPr>
            <a:xfrm>
              <a:off x="1667056" y="2677929"/>
              <a:ext cx="1368425" cy="3816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nl-BE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Coupling Facility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Text Box 86">
              <a:extLst>
                <a:ext uri="{FF2B5EF4-FFF2-40B4-BE49-F238E27FC236}">
                  <a16:creationId xmlns:a16="http://schemas.microsoft.com/office/drawing/2014/main" id="{98FB0FC2-88B0-063F-3B10-88646CD055ED}"/>
                </a:ext>
              </a:extLst>
            </p:cNvPr>
            <p:cNvSpPr txBox="1"/>
            <p:nvPr/>
          </p:nvSpPr>
          <p:spPr>
            <a:xfrm>
              <a:off x="3521817" y="2733588"/>
              <a:ext cx="1576070" cy="3816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nl-BE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DASD Log data sets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Text Box 86">
              <a:extLst>
                <a:ext uri="{FF2B5EF4-FFF2-40B4-BE49-F238E27FC236}">
                  <a16:creationId xmlns:a16="http://schemas.microsoft.com/office/drawing/2014/main" id="{794E0AFF-33E9-8382-2602-798A765C49C8}"/>
                </a:ext>
              </a:extLst>
            </p:cNvPr>
            <p:cNvSpPr txBox="1"/>
            <p:nvPr/>
          </p:nvSpPr>
          <p:spPr>
            <a:xfrm>
              <a:off x="23057" y="2685050"/>
              <a:ext cx="1408430" cy="3816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nl-BE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Staging data sets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85C2A2F-4C16-1053-1567-CA6B34FC81C8}"/>
                </a:ext>
              </a:extLst>
            </p:cNvPr>
            <p:cNvCxnSpPr>
              <a:stCxn id="10" idx="2"/>
              <a:endCxn id="43" idx="0"/>
            </p:cNvCxnSpPr>
            <p:nvPr/>
          </p:nvCxnSpPr>
          <p:spPr>
            <a:xfrm flipH="1">
              <a:off x="578382" y="1104407"/>
              <a:ext cx="1779115" cy="1210982"/>
            </a:xfrm>
            <a:prstGeom prst="line">
              <a:avLst/>
            </a:prstGeom>
            <a:ln w="190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-Right Arrow 98">
              <a:extLst>
                <a:ext uri="{FF2B5EF4-FFF2-40B4-BE49-F238E27FC236}">
                  <a16:creationId xmlns:a16="http://schemas.microsoft.com/office/drawing/2014/main" id="{1F00C83E-CB2D-67D8-F31E-789DABF70AD5}"/>
                </a:ext>
              </a:extLst>
            </p:cNvPr>
            <p:cNvSpPr/>
            <p:nvPr/>
          </p:nvSpPr>
          <p:spPr>
            <a:xfrm>
              <a:off x="998260" y="2233380"/>
              <a:ext cx="878184" cy="231042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9" name="Text Box 86">
              <a:extLst>
                <a:ext uri="{FF2B5EF4-FFF2-40B4-BE49-F238E27FC236}">
                  <a16:creationId xmlns:a16="http://schemas.microsoft.com/office/drawing/2014/main" id="{CED23297-64FE-320D-30E5-A0242B9B4B99}"/>
                </a:ext>
              </a:extLst>
            </p:cNvPr>
            <p:cNvSpPr txBox="1"/>
            <p:nvPr/>
          </p:nvSpPr>
          <p:spPr>
            <a:xfrm>
              <a:off x="1150049" y="1986533"/>
              <a:ext cx="567690" cy="3816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nl-BE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SYNC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035C0C7-C064-F4D9-84D0-66DB2CFC1379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5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ylinder 51">
            <a:extLst>
              <a:ext uri="{FF2B5EF4-FFF2-40B4-BE49-F238E27FC236}">
                <a16:creationId xmlns:a16="http://schemas.microsoft.com/office/drawing/2014/main" id="{81E1CD9D-464F-9BF6-1311-A1CBB053C755}"/>
              </a:ext>
            </a:extLst>
          </p:cNvPr>
          <p:cNvSpPr/>
          <p:nvPr/>
        </p:nvSpPr>
        <p:spPr>
          <a:xfrm>
            <a:off x="858237" y="3147798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endParaRPr lang="en-GB" sz="1400" dirty="0"/>
          </a:p>
        </p:txBody>
      </p:sp>
      <p:sp>
        <p:nvSpPr>
          <p:cNvPr id="51" name="Cylinder 50">
            <a:extLst>
              <a:ext uri="{FF2B5EF4-FFF2-40B4-BE49-F238E27FC236}">
                <a16:creationId xmlns:a16="http://schemas.microsoft.com/office/drawing/2014/main" id="{317C9650-4A88-B935-3BAD-9C1C9BCBB3B8}"/>
              </a:ext>
            </a:extLst>
          </p:cNvPr>
          <p:cNvSpPr/>
          <p:nvPr/>
        </p:nvSpPr>
        <p:spPr>
          <a:xfrm>
            <a:off x="745399" y="3254047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endParaRPr lang="en-GB" sz="1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040F885-C5FF-C524-4F4F-1A555D2430B9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Data flow (</a:t>
            </a:r>
            <a:r>
              <a:rPr lang="nl-BE" dirty="0" err="1"/>
              <a:t>hourly</a:t>
            </a:r>
            <a:r>
              <a:rPr lang="nl-BE" dirty="0"/>
              <a:t>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6B7CF-A418-6705-6A19-9EB1CBE4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IntelliMagic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en-GB" dirty="0"/>
          </a:p>
        </p:txBody>
      </p:sp>
      <p:grpSp>
        <p:nvGrpSpPr>
          <p:cNvPr id="5" name="Canvas 33">
            <a:extLst>
              <a:ext uri="{FF2B5EF4-FFF2-40B4-BE49-F238E27FC236}">
                <a16:creationId xmlns:a16="http://schemas.microsoft.com/office/drawing/2014/main" id="{FC5DFF07-3E5B-EBFF-A4CD-1FA5C607F697}"/>
              </a:ext>
            </a:extLst>
          </p:cNvPr>
          <p:cNvGrpSpPr/>
          <p:nvPr/>
        </p:nvGrpSpPr>
        <p:grpSpPr>
          <a:xfrm>
            <a:off x="256025" y="946799"/>
            <a:ext cx="5486400" cy="3200400"/>
            <a:chOff x="0" y="0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A79797-8489-442C-7F5A-D5C45760FC8E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7BD68B-2874-900B-9DCD-CEE28DF30364}"/>
                </a:ext>
              </a:extLst>
            </p:cNvPr>
            <p:cNvGrpSpPr/>
            <p:nvPr/>
          </p:nvGrpSpPr>
          <p:grpSpPr>
            <a:xfrm>
              <a:off x="1982129" y="784883"/>
              <a:ext cx="3225434" cy="238394"/>
              <a:chOff x="1735701" y="761854"/>
              <a:chExt cx="3225434" cy="23839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BCE904A-9024-87B6-F565-118A40CC6727}"/>
                  </a:ext>
                </a:extLst>
              </p:cNvPr>
              <p:cNvSpPr/>
              <p:nvPr/>
            </p:nvSpPr>
            <p:spPr>
              <a:xfrm>
                <a:off x="322922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258054C-1D00-0CC2-044B-8A5F828BDDBE}"/>
                  </a:ext>
                </a:extLst>
              </p:cNvPr>
              <p:cNvSpPr/>
              <p:nvPr/>
            </p:nvSpPr>
            <p:spPr>
              <a:xfrm>
                <a:off x="173570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238FAF1-C58D-7C47-33A7-C0C673F80DEF}"/>
                  </a:ext>
                </a:extLst>
              </p:cNvPr>
              <p:cNvSpPr/>
              <p:nvPr/>
            </p:nvSpPr>
            <p:spPr>
              <a:xfrm>
                <a:off x="223354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3BC222D-6432-0E96-E13E-3F63CC18E777}"/>
                  </a:ext>
                </a:extLst>
              </p:cNvPr>
              <p:cNvSpPr/>
              <p:nvPr/>
            </p:nvSpPr>
            <p:spPr>
              <a:xfrm>
                <a:off x="273138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C196CF1-C40D-EDAE-1BCE-66450F6E3142}"/>
                  </a:ext>
                </a:extLst>
              </p:cNvPr>
              <p:cNvSpPr/>
              <p:nvPr/>
            </p:nvSpPr>
            <p:spPr>
              <a:xfrm>
                <a:off x="372706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E52CCCE-98F7-40DF-5CB7-661E556B4937}"/>
                  </a:ext>
                </a:extLst>
              </p:cNvPr>
              <p:cNvSpPr/>
              <p:nvPr/>
            </p:nvSpPr>
            <p:spPr>
              <a:xfrm>
                <a:off x="422490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00CD5BF-D9C6-ECAE-740F-09BCD8FFE458}"/>
                  </a:ext>
                </a:extLst>
              </p:cNvPr>
              <p:cNvSpPr/>
              <p:nvPr/>
            </p:nvSpPr>
            <p:spPr>
              <a:xfrm>
                <a:off x="4722741" y="761854"/>
                <a:ext cx="238394" cy="2383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2B9174-5774-E513-39E5-9F196A5E819D}"/>
                </a:ext>
              </a:extLst>
            </p:cNvPr>
            <p:cNvSpPr/>
            <p:nvPr/>
          </p:nvSpPr>
          <p:spPr>
            <a:xfrm>
              <a:off x="1765188" y="584120"/>
              <a:ext cx="3680664" cy="65995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417D0C-78AE-286A-E75C-17B4CC0D5DAE}"/>
                </a:ext>
              </a:extLst>
            </p:cNvPr>
            <p:cNvSpPr/>
            <p:nvPr/>
          </p:nvSpPr>
          <p:spPr>
            <a:xfrm>
              <a:off x="898496" y="485030"/>
              <a:ext cx="479019" cy="854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sz="18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BUFFER</a:t>
              </a:r>
              <a:endParaRPr lang="en-GB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702854-B230-65CA-2D82-0061D9968B3C}"/>
                </a:ext>
              </a:extLst>
            </p:cNvPr>
            <p:cNvSpPr/>
            <p:nvPr/>
          </p:nvSpPr>
          <p:spPr>
            <a:xfrm>
              <a:off x="0" y="485030"/>
              <a:ext cx="478954" cy="8544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</a:pPr>
              <a:r>
                <a:rPr lang="nl-BE" sz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SMF</a:t>
              </a:r>
              <a:endPara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ight Arrow 84">
              <a:extLst>
                <a:ext uri="{FF2B5EF4-FFF2-40B4-BE49-F238E27FC236}">
                  <a16:creationId xmlns:a16="http://schemas.microsoft.com/office/drawing/2014/main" id="{6BFD7E2B-6B60-CA26-A4DA-2F098DF49DA4}"/>
                </a:ext>
              </a:extLst>
            </p:cNvPr>
            <p:cNvSpPr/>
            <p:nvPr/>
          </p:nvSpPr>
          <p:spPr>
            <a:xfrm>
              <a:off x="478954" y="801431"/>
              <a:ext cx="419542" cy="2383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Right Arrow 85">
              <a:extLst>
                <a:ext uri="{FF2B5EF4-FFF2-40B4-BE49-F238E27FC236}">
                  <a16:creationId xmlns:a16="http://schemas.microsoft.com/office/drawing/2014/main" id="{C8CBF53A-8229-0810-AA16-95622C3DD544}"/>
                </a:ext>
              </a:extLst>
            </p:cNvPr>
            <p:cNvSpPr/>
            <p:nvPr/>
          </p:nvSpPr>
          <p:spPr>
            <a:xfrm>
              <a:off x="1377515" y="801431"/>
              <a:ext cx="379782" cy="23812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Text Box 86">
              <a:extLst>
                <a:ext uri="{FF2B5EF4-FFF2-40B4-BE49-F238E27FC236}">
                  <a16:creationId xmlns:a16="http://schemas.microsoft.com/office/drawing/2014/main" id="{72735A11-9BB1-DFE7-8C64-3D947C132C80}"/>
                </a:ext>
              </a:extLst>
            </p:cNvPr>
            <p:cNvSpPr txBox="1"/>
            <p:nvPr/>
          </p:nvSpPr>
          <p:spPr>
            <a:xfrm>
              <a:off x="2998374" y="196588"/>
              <a:ext cx="1102995" cy="38166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B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Log stream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Cylinder 49">
            <a:extLst>
              <a:ext uri="{FF2B5EF4-FFF2-40B4-BE49-F238E27FC236}">
                <a16:creationId xmlns:a16="http://schemas.microsoft.com/office/drawing/2014/main" id="{62E265A5-C571-34B6-B9AC-8279D3CFABCC}"/>
              </a:ext>
            </a:extLst>
          </p:cNvPr>
          <p:cNvSpPr/>
          <p:nvPr/>
        </p:nvSpPr>
        <p:spPr>
          <a:xfrm>
            <a:off x="627595" y="3356480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endParaRPr lang="en-GB" sz="14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EF1109C-94F1-8A4A-A451-7ECAD6E1E7A0}"/>
              </a:ext>
            </a:extLst>
          </p:cNvPr>
          <p:cNvCxnSpPr>
            <a:cxnSpLocks/>
          </p:cNvCxnSpPr>
          <p:nvPr/>
        </p:nvCxnSpPr>
        <p:spPr>
          <a:xfrm flipH="1">
            <a:off x="1653081" y="2352422"/>
            <a:ext cx="1910185" cy="79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 Box 86">
            <a:extLst>
              <a:ext uri="{FF2B5EF4-FFF2-40B4-BE49-F238E27FC236}">
                <a16:creationId xmlns:a16="http://schemas.microsoft.com/office/drawing/2014/main" id="{E65FDD77-F94D-9609-0726-E4350885988D}"/>
              </a:ext>
            </a:extLst>
          </p:cNvPr>
          <p:cNvSpPr txBox="1"/>
          <p:nvPr/>
        </p:nvSpPr>
        <p:spPr>
          <a:xfrm>
            <a:off x="2056675" y="2464281"/>
            <a:ext cx="1102995" cy="55208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BE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Offload</a:t>
            </a:r>
            <a:b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(IFASMFDL)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AE6A9D4D-4428-41F2-B116-C15BFBD113B0}"/>
              </a:ext>
            </a:extLst>
          </p:cNvPr>
          <p:cNvSpPr/>
          <p:nvPr/>
        </p:nvSpPr>
        <p:spPr>
          <a:xfrm>
            <a:off x="2999225" y="3153857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endParaRPr lang="en-GB" sz="1400" dirty="0"/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AE95F67C-6560-0DB4-8BD1-E658F76174E5}"/>
              </a:ext>
            </a:extLst>
          </p:cNvPr>
          <p:cNvSpPr/>
          <p:nvPr/>
        </p:nvSpPr>
        <p:spPr>
          <a:xfrm>
            <a:off x="2886387" y="3260106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endParaRPr lang="en-GB" sz="1400" dirty="0"/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7686CF39-ACBC-F621-E4A3-9793D1F04055}"/>
              </a:ext>
            </a:extLst>
          </p:cNvPr>
          <p:cNvSpPr/>
          <p:nvPr/>
        </p:nvSpPr>
        <p:spPr>
          <a:xfrm>
            <a:off x="2768583" y="3362539"/>
            <a:ext cx="637813" cy="90790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SMF</a:t>
            </a:r>
          </a:p>
          <a:p>
            <a:pPr algn="ctr"/>
            <a:r>
              <a:rPr lang="nl-BE" sz="1400" dirty="0"/>
              <a:t>type</a:t>
            </a:r>
            <a:br>
              <a:rPr lang="nl-BE" sz="1400" dirty="0"/>
            </a:br>
            <a:r>
              <a:rPr lang="nl-BE" sz="1400" dirty="0"/>
              <a:t>(.ZRF)</a:t>
            </a:r>
            <a:endParaRPr lang="en-GB" sz="14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E829233-EC7A-6AB8-AF04-8CE30A6B3509}"/>
              </a:ext>
            </a:extLst>
          </p:cNvPr>
          <p:cNvCxnSpPr>
            <a:cxnSpLocks/>
          </p:cNvCxnSpPr>
          <p:nvPr/>
        </p:nvCxnSpPr>
        <p:spPr>
          <a:xfrm>
            <a:off x="1567833" y="3695560"/>
            <a:ext cx="11203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 Box 86">
            <a:extLst>
              <a:ext uri="{FF2B5EF4-FFF2-40B4-BE49-F238E27FC236}">
                <a16:creationId xmlns:a16="http://schemas.microsoft.com/office/drawing/2014/main" id="{7C4E5B71-5929-9F01-87A3-6EEBECCF7887}"/>
              </a:ext>
            </a:extLst>
          </p:cNvPr>
          <p:cNvSpPr txBox="1"/>
          <p:nvPr/>
        </p:nvSpPr>
        <p:spPr>
          <a:xfrm>
            <a:off x="1547784" y="3762941"/>
            <a:ext cx="1102995" cy="55208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Pack</a:t>
            </a:r>
            <a:b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(RMFPACK)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loud 65">
            <a:extLst>
              <a:ext uri="{FF2B5EF4-FFF2-40B4-BE49-F238E27FC236}">
                <a16:creationId xmlns:a16="http://schemas.microsoft.com/office/drawing/2014/main" id="{B2A4009D-35CC-F0C6-F8C2-A16D437938FF}"/>
              </a:ext>
            </a:extLst>
          </p:cNvPr>
          <p:cNvSpPr/>
          <p:nvPr/>
        </p:nvSpPr>
        <p:spPr>
          <a:xfrm>
            <a:off x="6827965" y="3270666"/>
            <a:ext cx="1652498" cy="99977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ysClr val="windowText" lastClr="000000"/>
                </a:solidFill>
              </a:rPr>
              <a:t>IMV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C4181E0-CC20-AA8B-866A-CBBC7AA67C61}"/>
              </a:ext>
            </a:extLst>
          </p:cNvPr>
          <p:cNvCxnSpPr>
            <a:cxnSpLocks/>
          </p:cNvCxnSpPr>
          <p:nvPr/>
        </p:nvCxnSpPr>
        <p:spPr>
          <a:xfrm>
            <a:off x="3727976" y="3695560"/>
            <a:ext cx="2953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Box 86">
            <a:extLst>
              <a:ext uri="{FF2B5EF4-FFF2-40B4-BE49-F238E27FC236}">
                <a16:creationId xmlns:a16="http://schemas.microsoft.com/office/drawing/2014/main" id="{C64B4A25-4AAA-1737-8A6C-3FEA6A172CD9}"/>
              </a:ext>
            </a:extLst>
          </p:cNvPr>
          <p:cNvSpPr txBox="1"/>
          <p:nvPr/>
        </p:nvSpPr>
        <p:spPr>
          <a:xfrm>
            <a:off x="5185185" y="3713197"/>
            <a:ext cx="643770" cy="24526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SFTP</a:t>
            </a:r>
            <a:endParaRPr lang="en-GB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AB8B7A1-75B0-0A23-25F6-5C525E69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00" y="2126045"/>
            <a:ext cx="1780228" cy="973562"/>
          </a:xfrm>
          <a:prstGeom prst="rect">
            <a:avLst/>
          </a:prstGeom>
        </p:spPr>
      </p:pic>
      <p:pic>
        <p:nvPicPr>
          <p:cNvPr id="72" name="Graphic 71" descr="Users with solid fill">
            <a:extLst>
              <a:ext uri="{FF2B5EF4-FFF2-40B4-BE49-F238E27FC236}">
                <a16:creationId xmlns:a16="http://schemas.microsoft.com/office/drawing/2014/main" id="{602DA1F4-BCCA-CB39-E052-50010E58C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3663" y="391373"/>
            <a:ext cx="914400" cy="914400"/>
          </a:xfrm>
          <a:prstGeom prst="rect">
            <a:avLst/>
          </a:prstGeom>
        </p:spPr>
      </p:pic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40E4ED4-7A7A-5D64-2153-2B794DCDFFE4}"/>
              </a:ext>
            </a:extLst>
          </p:cNvPr>
          <p:cNvCxnSpPr>
            <a:cxnSpLocks/>
          </p:cNvCxnSpPr>
          <p:nvPr/>
        </p:nvCxnSpPr>
        <p:spPr>
          <a:xfrm>
            <a:off x="7590863" y="1228633"/>
            <a:ext cx="0" cy="670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0D3E0DE-1486-FD4B-ED85-24673C2E0318}"/>
              </a:ext>
            </a:extLst>
          </p:cNvPr>
          <p:cNvCxnSpPr/>
          <p:nvPr/>
        </p:nvCxnSpPr>
        <p:spPr>
          <a:xfrm>
            <a:off x="6048531" y="1129089"/>
            <a:ext cx="0" cy="3504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86">
            <a:extLst>
              <a:ext uri="{FF2B5EF4-FFF2-40B4-BE49-F238E27FC236}">
                <a16:creationId xmlns:a16="http://schemas.microsoft.com/office/drawing/2014/main" id="{27A3BBCA-A435-F5BF-3090-9FA3ED662BCA}"/>
              </a:ext>
            </a:extLst>
          </p:cNvPr>
          <p:cNvSpPr txBox="1"/>
          <p:nvPr/>
        </p:nvSpPr>
        <p:spPr>
          <a:xfrm>
            <a:off x="2727533" y="4636507"/>
            <a:ext cx="1102995" cy="38166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SITE</a:t>
            </a:r>
            <a:endParaRPr lang="en-GB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86">
            <a:extLst>
              <a:ext uri="{FF2B5EF4-FFF2-40B4-BE49-F238E27FC236}">
                <a16:creationId xmlns:a16="http://schemas.microsoft.com/office/drawing/2014/main" id="{6467C23B-740E-1ACC-29B9-BED0A5B39F28}"/>
              </a:ext>
            </a:extLst>
          </p:cNvPr>
          <p:cNvSpPr txBox="1"/>
          <p:nvPr/>
        </p:nvSpPr>
        <p:spPr>
          <a:xfrm>
            <a:off x="7044718" y="4633558"/>
            <a:ext cx="1102995" cy="38166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endParaRPr lang="en-GB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Text Box 86">
            <a:extLst>
              <a:ext uri="{FF2B5EF4-FFF2-40B4-BE49-F238E27FC236}">
                <a16:creationId xmlns:a16="http://schemas.microsoft.com/office/drawing/2014/main" id="{9EFF4914-1F97-1E02-B225-788FC58B1C73}"/>
              </a:ext>
            </a:extLst>
          </p:cNvPr>
          <p:cNvSpPr txBox="1"/>
          <p:nvPr/>
        </p:nvSpPr>
        <p:spPr>
          <a:xfrm>
            <a:off x="7213052" y="1826288"/>
            <a:ext cx="755622" cy="3555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B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24CBC63-8B74-A575-BDF6-B65E00754B10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5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58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8" grpId="0" animBg="1"/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7B6DAA1-B47E-2AB2-42E8-F04B0B46016F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Which</a:t>
            </a:r>
            <a:r>
              <a:rPr lang="nl-BE" dirty="0"/>
              <a:t> data?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5EBFF-D306-958C-91C8-9B8FF6D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IntelliMagic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7743C-0B5F-FD63-52A1-61CDCA5312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We </a:t>
            </a:r>
            <a:r>
              <a:rPr lang="nl-BE" dirty="0" err="1"/>
              <a:t>send</a:t>
            </a:r>
            <a:r>
              <a:rPr lang="nl-BE" dirty="0"/>
              <a:t> in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data </a:t>
            </a:r>
            <a:r>
              <a:rPr lang="nl-BE" dirty="0" err="1"/>
              <a:t>that</a:t>
            </a:r>
            <a:r>
              <a:rPr lang="nl-BE" dirty="0"/>
              <a:t> IMV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:</a:t>
            </a:r>
          </a:p>
          <a:p>
            <a:pPr marL="1143000" lvl="1"/>
            <a:r>
              <a:rPr lang="nl-BE" b="1" dirty="0"/>
              <a:t>SMF</a:t>
            </a:r>
            <a:r>
              <a:rPr lang="nl-BE" dirty="0"/>
              <a:t>: CICS, DB2, MQ, JOB, RMF, TCPIP, Dataset/</a:t>
            </a:r>
            <a:r>
              <a:rPr lang="nl-BE" dirty="0" err="1"/>
              <a:t>Catalog</a:t>
            </a:r>
            <a:endParaRPr lang="nl-BE" dirty="0"/>
          </a:p>
          <a:p>
            <a:pPr marL="1143000" lvl="1"/>
            <a:r>
              <a:rPr lang="nl-BE" b="1" dirty="0"/>
              <a:t>Disk storage</a:t>
            </a:r>
            <a:r>
              <a:rPr lang="nl-BE" dirty="0"/>
              <a:t>: DCOLLECT</a:t>
            </a:r>
          </a:p>
          <a:p>
            <a:pPr marL="1143000" lvl="1"/>
            <a:r>
              <a:rPr lang="nl-BE" b="1" dirty="0"/>
              <a:t>Tape storage</a:t>
            </a:r>
            <a:r>
              <a:rPr lang="nl-BE" dirty="0"/>
              <a:t>: BVIR</a:t>
            </a: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E56F41-CCEF-5FB1-CA22-CB4A14427361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7B6DAA1-B47E-2AB2-42E8-F04B0B46016F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Interface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5EBFF-D306-958C-91C8-9B8FF6D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IntelliMagic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D33233-BCC7-8651-4755-E731C164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33" y="1006045"/>
            <a:ext cx="7793333" cy="39789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B88A32-3402-A7B4-B0A3-E5F9B977B305}"/>
              </a:ext>
            </a:extLst>
          </p:cNvPr>
          <p:cNvSpPr/>
          <p:nvPr/>
        </p:nvSpPr>
        <p:spPr>
          <a:xfrm>
            <a:off x="675333" y="1129089"/>
            <a:ext cx="712792" cy="385588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61882-A363-FE8B-5628-4532BF43B431}"/>
              </a:ext>
            </a:extLst>
          </p:cNvPr>
          <p:cNvSpPr/>
          <p:nvPr/>
        </p:nvSpPr>
        <p:spPr>
          <a:xfrm>
            <a:off x="8064347" y="1129089"/>
            <a:ext cx="404319" cy="390011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8EE06C-1440-2CAF-9983-67F28F157C2D}"/>
              </a:ext>
            </a:extLst>
          </p:cNvPr>
          <p:cNvSpPr/>
          <p:nvPr/>
        </p:nvSpPr>
        <p:spPr>
          <a:xfrm>
            <a:off x="1546034" y="1006046"/>
            <a:ext cx="6922632" cy="12304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535E550-6A58-EB43-5E96-65FA50192FCA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1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F8A816-E01B-D93C-114A-455AF02989A3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en-GB" dirty="0"/>
              <a:t>2 years later…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75C6-87AF-A207-8E32-6462F88A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IntelliMagic</a:t>
            </a:r>
            <a:r>
              <a:rPr lang="en-GB" dirty="0"/>
              <a:t> Vision Reporter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A1A4F-72F6-D011-5B8E-9317D7578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Interesting and much used reports:</a:t>
            </a:r>
          </a:p>
          <a:p>
            <a:pPr marL="1143000" lvl="1"/>
            <a:r>
              <a:rPr lang="en-GB" dirty="0"/>
              <a:t>Workload and 4HRA trends: who caused capping?</a:t>
            </a:r>
          </a:p>
          <a:p>
            <a:pPr marL="1143000" lvl="1"/>
            <a:r>
              <a:rPr lang="en-GB" dirty="0" err="1"/>
              <a:t>cpu</a:t>
            </a:r>
            <a:r>
              <a:rPr lang="en-GB" dirty="0"/>
              <a:t>/</a:t>
            </a:r>
            <a:r>
              <a:rPr lang="en-GB" dirty="0" err="1"/>
              <a:t>zIIP</a:t>
            </a:r>
            <a:r>
              <a:rPr lang="en-GB" dirty="0"/>
              <a:t> reports: %used of defined weight, </a:t>
            </a:r>
            <a:r>
              <a:rPr lang="en-GB" dirty="0" err="1"/>
              <a:t>HiperDispatch</a:t>
            </a:r>
            <a:r>
              <a:rPr lang="en-GB" dirty="0"/>
              <a:t>, CEC usage,…</a:t>
            </a:r>
          </a:p>
          <a:p>
            <a:pPr marL="1143000" lvl="1"/>
            <a:r>
              <a:rPr lang="en-GB" dirty="0"/>
              <a:t>DDF (DRDA): Insights in </a:t>
            </a:r>
            <a:r>
              <a:rPr lang="en-GB" dirty="0" err="1"/>
              <a:t>corrid</a:t>
            </a:r>
            <a:r>
              <a:rPr lang="en-GB" dirty="0"/>
              <a:t> </a:t>
            </a:r>
            <a:r>
              <a:rPr lang="en-GB" dirty="0" err="1"/>
              <a:t>cpu</a:t>
            </a:r>
            <a:r>
              <a:rPr lang="en-GB" dirty="0"/>
              <a:t>/</a:t>
            </a:r>
            <a:r>
              <a:rPr lang="en-GB" dirty="0" err="1"/>
              <a:t>zIIP</a:t>
            </a:r>
            <a:r>
              <a:rPr lang="en-GB" dirty="0"/>
              <a:t> usage + trends</a:t>
            </a:r>
          </a:p>
          <a:p>
            <a:pPr marL="1143000" lvl="1"/>
            <a:r>
              <a:rPr lang="en-GB" dirty="0"/>
              <a:t>Jobs: Top </a:t>
            </a:r>
            <a:r>
              <a:rPr lang="en-GB" dirty="0" err="1"/>
              <a:t>cpu</a:t>
            </a:r>
            <a:r>
              <a:rPr lang="en-GB" dirty="0"/>
              <a:t> users, job (class) queue times, job trends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Long term trends (Infra components, workload,…) used for capacity planning and KPI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Drilldown: Application </a:t>
            </a:r>
            <a:r>
              <a:rPr lang="en-GB" dirty="0">
                <a:sym typeface="Wingdings" panose="05000000000000000000" pitchFamily="2" charset="2"/>
              </a:rPr>
              <a:t> Report Class  Address Space  Program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3D64549-5105-C5F8-5764-D5C6B771CBEA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F8A816-E01B-D93C-114A-455AF02989A3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do we miss?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75C6-87AF-A207-8E32-6462F88A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IntelliMagic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A1A4F-72F6-D011-5B8E-9317D7578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(Minor) Interface </a:t>
            </a:r>
            <a:r>
              <a:rPr lang="nl-BE" dirty="0" err="1"/>
              <a:t>improvements</a:t>
            </a:r>
            <a:endParaRPr lang="nl-BE" dirty="0"/>
          </a:p>
          <a:p>
            <a:pPr marL="1143000" lvl="1"/>
            <a:r>
              <a:rPr lang="nl-BE" dirty="0" err="1"/>
              <a:t>Add</a:t>
            </a:r>
            <a:r>
              <a:rPr lang="nl-BE" dirty="0"/>
              <a:t>/</a:t>
            </a:r>
            <a:r>
              <a:rPr lang="nl-BE" dirty="0" err="1"/>
              <a:t>Remove</a:t>
            </a:r>
            <a:r>
              <a:rPr lang="nl-BE" dirty="0"/>
              <a:t> multiple variables in 1 go</a:t>
            </a:r>
          </a:p>
          <a:p>
            <a:pPr marL="1143000" lvl="1"/>
            <a:r>
              <a:rPr lang="nl-BE" dirty="0" err="1"/>
              <a:t>Quickly</a:t>
            </a:r>
            <a:r>
              <a:rPr lang="nl-BE" dirty="0"/>
              <a:t> </a:t>
            </a:r>
            <a:r>
              <a:rPr lang="nl-BE" dirty="0" err="1"/>
              <a:t>jump</a:t>
            </a:r>
            <a:r>
              <a:rPr lang="nl-BE" dirty="0"/>
              <a:t> back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forth</a:t>
            </a:r>
            <a:r>
              <a:rPr lang="nl-BE" dirty="0"/>
              <a:t> in date range (e.g. </a:t>
            </a:r>
            <a:r>
              <a:rPr lang="nl-BE" dirty="0" err="1"/>
              <a:t>cycle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months</a:t>
            </a:r>
            <a:r>
              <a:rPr lang="nl-BE" dirty="0"/>
              <a:t>, weeks, </a:t>
            </a:r>
            <a:r>
              <a:rPr lang="nl-BE" dirty="0" err="1"/>
              <a:t>days</a:t>
            </a:r>
            <a:r>
              <a:rPr lang="nl-BE" dirty="0"/>
              <a:t>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Support </a:t>
            </a:r>
            <a:r>
              <a:rPr lang="nl-BE" dirty="0" err="1"/>
              <a:t>for</a:t>
            </a:r>
            <a:r>
              <a:rPr lang="nl-BE" dirty="0"/>
              <a:t> non-IBM SMF records (IDMS, Printing,…)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Application </a:t>
            </a:r>
            <a:r>
              <a:rPr lang="nl-BE" dirty="0" err="1"/>
              <a:t>reporting</a:t>
            </a:r>
            <a:r>
              <a:rPr lang="nl-BE" dirty="0"/>
              <a:t> (</a:t>
            </a:r>
            <a:r>
              <a:rPr lang="nl-BE" dirty="0" err="1"/>
              <a:t>grouping</a:t>
            </a:r>
            <a:r>
              <a:rPr lang="nl-BE" dirty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91AEFD-E04E-E65B-6A62-A865747296ED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7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3F782-1498-B55B-355A-2B678145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924" y="2003549"/>
            <a:ext cx="6409697" cy="608312"/>
          </a:xfrm>
        </p:spPr>
        <p:txBody>
          <a:bodyPr/>
          <a:lstStyle/>
          <a:p>
            <a:r>
              <a:rPr lang="nl-BE" sz="4000" dirty="0"/>
              <a:t>The </a:t>
            </a:r>
            <a:r>
              <a:rPr lang="nl-BE" sz="4000" dirty="0" err="1"/>
              <a:t>road</a:t>
            </a:r>
            <a:r>
              <a:rPr lang="nl-BE" sz="4000" dirty="0"/>
              <a:t> </a:t>
            </a:r>
            <a:r>
              <a:rPr lang="nl-BE" sz="4000" dirty="0" err="1"/>
              <a:t>ahead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36C1-6BFE-F2FD-8E67-E25D71242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5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160173-2CC0-B4D8-7D7E-FDBFD306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24A-C75C-0D5E-534F-E78A8E5125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5319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F8A816-E01B-D93C-114A-455AF02989A3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 err="1"/>
              <a:t>Future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75C6-87AF-A207-8E32-6462F88A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Mainframe Reporting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A1A4F-72F6-D011-5B8E-9317D7578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Leverage</a:t>
            </a:r>
            <a:r>
              <a:rPr lang="nl-BE" dirty="0"/>
              <a:t> Health </a:t>
            </a:r>
            <a:r>
              <a:rPr lang="nl-BE" dirty="0" err="1"/>
              <a:t>Insights</a:t>
            </a:r>
            <a:endParaRPr lang="nl-BE" dirty="0"/>
          </a:p>
          <a:p>
            <a:pPr marL="1143000" lvl="1"/>
            <a:r>
              <a:rPr lang="nl-BE" dirty="0"/>
              <a:t>Review/set </a:t>
            </a:r>
            <a:r>
              <a:rPr lang="nl-BE" dirty="0" err="1"/>
              <a:t>thresholds</a:t>
            </a:r>
            <a:r>
              <a:rPr lang="nl-BE" dirty="0"/>
              <a:t> per domain</a:t>
            </a:r>
          </a:p>
          <a:p>
            <a:pPr marL="1143000" lvl="1"/>
            <a:r>
              <a:rPr lang="nl-BE" dirty="0"/>
              <a:t>Push </a:t>
            </a:r>
            <a:r>
              <a:rPr lang="nl-BE" dirty="0" err="1"/>
              <a:t>notifications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Health </a:t>
            </a:r>
            <a:r>
              <a:rPr lang="nl-BE" dirty="0" err="1"/>
              <a:t>warnings</a:t>
            </a: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KPI Dashboards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Alternatives</a:t>
            </a:r>
            <a:r>
              <a:rPr lang="nl-BE" dirty="0"/>
              <a:t> </a:t>
            </a:r>
            <a:r>
              <a:rPr lang="nl-BE" dirty="0" err="1"/>
              <a:t>for</a:t>
            </a:r>
            <a:endParaRPr lang="nl-BE" dirty="0"/>
          </a:p>
          <a:p>
            <a:pPr marL="1143000" lvl="1"/>
            <a:r>
              <a:rPr lang="nl-BE" dirty="0"/>
              <a:t>Application </a:t>
            </a:r>
            <a:r>
              <a:rPr lang="nl-BE" dirty="0" err="1"/>
              <a:t>reporting</a:t>
            </a:r>
            <a:r>
              <a:rPr lang="nl-BE" dirty="0"/>
              <a:t> (CICS, Batch,…)</a:t>
            </a:r>
          </a:p>
          <a:p>
            <a:pPr marL="1143000" lvl="1"/>
            <a:r>
              <a:rPr lang="nl-BE" dirty="0"/>
              <a:t>IDMS</a:t>
            </a:r>
          </a:p>
          <a:p>
            <a:pPr marL="1143000" lvl="1"/>
            <a:r>
              <a:rPr lang="nl-BE" dirty="0"/>
              <a:t>Accounting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 err="1"/>
              <a:t>Eventually</a:t>
            </a:r>
            <a:r>
              <a:rPr lang="nl-BE" dirty="0"/>
              <a:t> </a:t>
            </a:r>
            <a:r>
              <a:rPr lang="nl-BE" dirty="0" err="1"/>
              <a:t>phase</a:t>
            </a:r>
            <a:r>
              <a:rPr lang="nl-BE" dirty="0"/>
              <a:t> out MXG…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07314A4-868D-0BD7-9CEC-C580226D52E9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7BE743D-8FA9-07F5-9E04-75DE041CECF8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E3259-4348-9A4B-DC0D-8BB82519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83BCC-BF21-827C-ABD0-96627AC59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dirty="0"/>
              <a:t>Intro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“good” old days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RFI – RFP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New reporter and setup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road ahead</a:t>
            </a:r>
          </a:p>
        </p:txBody>
      </p: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9585B605-87B0-4C15-C930-FC3AE233458D}"/>
              </a:ext>
            </a:extLst>
          </p:cNvPr>
          <p:cNvSpPr txBox="1">
            <a:spLocks/>
          </p:cNvSpPr>
          <p:nvPr/>
        </p:nvSpPr>
        <p:spPr>
          <a:xfrm>
            <a:off x="100800" y="4842000"/>
            <a:ext cx="295200" cy="201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A39BB4B1-0F80-471D-B1E6-F2C25A2FB239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2579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F8A816-E01B-D93C-114A-455AF02989A3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Demo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E75C6-87AF-A207-8E32-6462F88A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IntelliMagic</a:t>
            </a:r>
            <a:r>
              <a:rPr lang="nl-BE" dirty="0"/>
              <a:t> </a:t>
            </a:r>
            <a:r>
              <a:rPr lang="nl-BE" dirty="0" err="1"/>
              <a:t>Vision</a:t>
            </a:r>
            <a:r>
              <a:rPr lang="nl-BE" dirty="0"/>
              <a:t> Reporter</a:t>
            </a:r>
            <a:endParaRPr lang="en-GB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F991685-FBFC-148F-EA40-74BBEC85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32" y="1045447"/>
            <a:ext cx="6992911" cy="3824248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D41A349-312E-8C46-9816-985693CADD08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600">
                <a:latin typeface="+mn-lt"/>
                <a:cs typeface="+mn-cs"/>
              </a:defRPr>
            </a:lvl3pPr>
            <a:lvl4pPr marL="16573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>
                <a:latin typeface="+mn-lt"/>
                <a:cs typeface="+mn-cs"/>
              </a:defRPr>
            </a:lvl4pPr>
            <a:lvl5pPr marL="2114550" indent="-285750" eaLnBrk="1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427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26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A3F782-1498-B55B-355A-2B6781459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8924" y="2003549"/>
            <a:ext cx="6409697" cy="608312"/>
          </a:xfrm>
        </p:spPr>
        <p:txBody>
          <a:bodyPr/>
          <a:lstStyle/>
          <a:p>
            <a:r>
              <a:rPr lang="nl-BE" sz="4000" dirty="0"/>
              <a:t>Intro</a:t>
            </a:r>
            <a:endParaRPr lang="en-GB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36C1-6BFE-F2FD-8E67-E25D71242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BE" dirty="0"/>
              <a:t>1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160173-2CC0-B4D8-7D7E-FDBFD306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EA24A-C75C-0D5E-534F-E78A8E5125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172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C3E7271-EA65-F0A3-5B5D-76AF4DEDC4B5}"/>
              </a:ext>
            </a:extLst>
          </p:cNvPr>
          <p:cNvSpPr>
            <a:spLocks noGrp="1"/>
          </p:cNvSpPr>
          <p:nvPr>
            <p:ph type="subTitle" idx="11"/>
          </p:nvPr>
        </p:nvSpPr>
        <p:spPr/>
        <p:txBody>
          <a:bodyPr/>
          <a:lstStyle/>
          <a:p>
            <a:r>
              <a:rPr lang="nl-BE" dirty="0"/>
              <a:t>Pieter Rogge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6A8CC6-B124-0900-D8EC-89B431ED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Intro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7E2CA-6297-16CB-65BD-5A02D69944D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System Engineer Mainframe </a:t>
            </a:r>
            <a:r>
              <a:rPr lang="nl-BE" dirty="0" err="1"/>
              <a:t>since</a:t>
            </a:r>
            <a:r>
              <a:rPr lang="nl-BE" dirty="0"/>
              <a:t>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Mainframe Platform Operating System Services</a:t>
            </a:r>
          </a:p>
          <a:p>
            <a:pPr marL="1143000" lvl="1"/>
            <a:r>
              <a:rPr lang="en-GB" dirty="0"/>
              <a:t>z/OS allrounder</a:t>
            </a:r>
          </a:p>
          <a:p>
            <a:pPr marL="1143000" lvl="1"/>
            <a:r>
              <a:rPr lang="en-GB" dirty="0"/>
              <a:t>Performance and Workload Management &amp; Reporting</a:t>
            </a:r>
          </a:p>
          <a:p>
            <a:pPr marL="1143000" lvl="1"/>
            <a:r>
              <a:rPr lang="en-GB" dirty="0"/>
              <a:t>Scheduling Infrastructure</a:t>
            </a:r>
          </a:p>
          <a:p>
            <a:pPr marL="1143000" lvl="1"/>
            <a:r>
              <a:rPr lang="en-GB" dirty="0"/>
              <a:t>Scripting and Tooling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B7B3F-290F-206B-4890-CC7B4B5783E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39BB4B1-0F80-471D-B1E6-F2C25A2FB239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6" name="Content Placeholder 21" descr="A person standing in front of a sign&#10;&#10;Description automatically generated with medium confidence">
            <a:extLst>
              <a:ext uri="{FF2B5EF4-FFF2-40B4-BE49-F238E27FC236}">
                <a16:creationId xmlns:a16="http://schemas.microsoft.com/office/drawing/2014/main" id="{1ED5349C-32AA-D13D-6C4B-6919DDA4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504" y="158529"/>
            <a:ext cx="191109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E440A8-0473-40A8-B6E1-D96BE1157CD3}"/>
              </a:ext>
            </a:extLst>
          </p:cNvPr>
          <p:cNvSpPr/>
          <p:nvPr/>
        </p:nvSpPr>
        <p:spPr>
          <a:xfrm flipH="1">
            <a:off x="761884" y="1111171"/>
            <a:ext cx="7596000" cy="3147045"/>
          </a:xfrm>
          <a:prstGeom prst="roundRect">
            <a:avLst>
              <a:gd name="adj" fmla="val 1412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5F78CF-8010-45EB-9DF8-BBEBF831F024}"/>
              </a:ext>
            </a:extLst>
          </p:cNvPr>
          <p:cNvGrpSpPr/>
          <p:nvPr/>
        </p:nvGrpSpPr>
        <p:grpSpPr>
          <a:xfrm>
            <a:off x="761884" y="1054021"/>
            <a:ext cx="3798000" cy="3147045"/>
            <a:chOff x="774000" y="1491630"/>
            <a:chExt cx="3725992" cy="3096000"/>
          </a:xfrm>
        </p:grpSpPr>
        <p:sp>
          <p:nvSpPr>
            <p:cNvPr id="8" name="Rectangle: Single Corner Rounded 7">
              <a:extLst>
                <a:ext uri="{FF2B5EF4-FFF2-40B4-BE49-F238E27FC236}">
                  <a16:creationId xmlns:a16="http://schemas.microsoft.com/office/drawing/2014/main" id="{DA46B7CC-790A-4756-9DC7-3B7F57835285}"/>
                </a:ext>
              </a:extLst>
            </p:cNvPr>
            <p:cNvSpPr/>
            <p:nvPr/>
          </p:nvSpPr>
          <p:spPr>
            <a:xfrm flipH="1">
              <a:off x="774000" y="1491630"/>
              <a:ext cx="3725992" cy="1548000"/>
            </a:xfrm>
            <a:prstGeom prst="round1Rect">
              <a:avLst>
                <a:gd name="adj" fmla="val 2557"/>
              </a:avLst>
            </a:prstGeom>
            <a:noFill/>
            <a:ln w="19050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AFD6F59B-47CA-4679-AC29-041B0410E9AC}"/>
                </a:ext>
              </a:extLst>
            </p:cNvPr>
            <p:cNvSpPr/>
            <p:nvPr/>
          </p:nvSpPr>
          <p:spPr>
            <a:xfrm flipH="1" flipV="1">
              <a:off x="774000" y="3039630"/>
              <a:ext cx="3725992" cy="1548000"/>
            </a:xfrm>
            <a:prstGeom prst="round1Rect">
              <a:avLst>
                <a:gd name="adj" fmla="val 2557"/>
              </a:avLst>
            </a:prstGeom>
            <a:noFill/>
            <a:ln w="19050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6CA880-9334-4065-9A03-207FBF573355}"/>
              </a:ext>
            </a:extLst>
          </p:cNvPr>
          <p:cNvGrpSpPr/>
          <p:nvPr/>
        </p:nvGrpSpPr>
        <p:grpSpPr>
          <a:xfrm flipH="1">
            <a:off x="4559884" y="1054021"/>
            <a:ext cx="3798000" cy="3147045"/>
            <a:chOff x="774000" y="1491630"/>
            <a:chExt cx="3725992" cy="3096000"/>
          </a:xfrm>
        </p:grpSpPr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6B5BB4D2-A340-48E8-8A7F-078F19E3D205}"/>
                </a:ext>
              </a:extLst>
            </p:cNvPr>
            <p:cNvSpPr/>
            <p:nvPr/>
          </p:nvSpPr>
          <p:spPr>
            <a:xfrm flipH="1">
              <a:off x="774000" y="1491630"/>
              <a:ext cx="3725992" cy="1548000"/>
            </a:xfrm>
            <a:prstGeom prst="round1Rect">
              <a:avLst>
                <a:gd name="adj" fmla="val 2557"/>
              </a:avLst>
            </a:prstGeom>
            <a:noFill/>
            <a:ln w="19050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LID4096"/>
            </a:p>
          </p:txBody>
        </p:sp>
        <p:sp>
          <p:nvSpPr>
            <p:cNvPr id="15" name="Rectangle: Single Corner Rounded 14">
              <a:extLst>
                <a:ext uri="{FF2B5EF4-FFF2-40B4-BE49-F238E27FC236}">
                  <a16:creationId xmlns:a16="http://schemas.microsoft.com/office/drawing/2014/main" id="{4F5FEAE0-098B-4872-8EC1-E63F4500640F}"/>
                </a:ext>
              </a:extLst>
            </p:cNvPr>
            <p:cNvSpPr/>
            <p:nvPr/>
          </p:nvSpPr>
          <p:spPr>
            <a:xfrm flipH="1" flipV="1">
              <a:off x="774000" y="3039630"/>
              <a:ext cx="3725992" cy="1548000"/>
            </a:xfrm>
            <a:prstGeom prst="round1Rect">
              <a:avLst>
                <a:gd name="adj" fmla="val 2557"/>
              </a:avLst>
            </a:prstGeom>
            <a:noFill/>
            <a:ln w="19050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LID4096"/>
            </a:p>
          </p:txBody>
        </p:sp>
      </p:grpSp>
      <p:sp>
        <p:nvSpPr>
          <p:cNvPr id="30" name="Subtitle 6">
            <a:extLst>
              <a:ext uri="{FF2B5EF4-FFF2-40B4-BE49-F238E27FC236}">
                <a16:creationId xmlns:a16="http://schemas.microsoft.com/office/drawing/2014/main" id="{48E54287-A526-4436-986E-C762761116EE}"/>
              </a:ext>
            </a:extLst>
          </p:cNvPr>
          <p:cNvSpPr txBox="1"/>
          <p:nvPr/>
        </p:nvSpPr>
        <p:spPr bwMode="auto">
          <a:xfrm>
            <a:off x="761884" y="1054021"/>
            <a:ext cx="683170" cy="3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2057" sz="1500" b="1">
                <a:solidFill>
                  <a:srgbClr val="FFC700"/>
                </a:solidFill>
              </a:rPr>
              <a:t>Food</a:t>
            </a:r>
          </a:p>
        </p:txBody>
      </p:sp>
      <p:sp>
        <p:nvSpPr>
          <p:cNvPr id="31" name="Subtitle 6">
            <a:extLst>
              <a:ext uri="{FF2B5EF4-FFF2-40B4-BE49-F238E27FC236}">
                <a16:creationId xmlns:a16="http://schemas.microsoft.com/office/drawing/2014/main" id="{04397370-1135-4B6E-B279-156FAB456008}"/>
              </a:ext>
            </a:extLst>
          </p:cNvPr>
          <p:cNvSpPr txBox="1"/>
          <p:nvPr/>
        </p:nvSpPr>
        <p:spPr bwMode="auto">
          <a:xfrm>
            <a:off x="761884" y="3828094"/>
            <a:ext cx="931123" cy="3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144000" tIns="72000" rIns="144000" bIns="72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b="0" i="0"/>
            </a:pPr>
            <a:r>
              <a:rPr lang="2057" sz="1500" b="1">
                <a:solidFill>
                  <a:srgbClr val="FFC700"/>
                </a:solidFill>
              </a:rPr>
              <a:t>Services</a:t>
            </a:r>
          </a:p>
        </p:txBody>
      </p:sp>
      <p:sp>
        <p:nvSpPr>
          <p:cNvPr id="32" name="Subtitle 6">
            <a:extLst>
              <a:ext uri="{FF2B5EF4-FFF2-40B4-BE49-F238E27FC236}">
                <a16:creationId xmlns:a16="http://schemas.microsoft.com/office/drawing/2014/main" id="{7E3638A1-6AEB-44E3-A965-E56BE494132B}"/>
              </a:ext>
            </a:extLst>
          </p:cNvPr>
          <p:cNvSpPr txBox="1"/>
          <p:nvPr/>
        </p:nvSpPr>
        <p:spPr bwMode="auto">
          <a:xfrm>
            <a:off x="7001711" y="1054021"/>
            <a:ext cx="1356173" cy="3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144000" tIns="72000" rIns="144000" bIns="7200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b="0" i="0"/>
            </a:pPr>
            <a:r>
              <a:rPr lang="2057" sz="1500" b="1">
                <a:solidFill>
                  <a:srgbClr val="FFC700"/>
                </a:solidFill>
              </a:rPr>
              <a:t>Private labels</a:t>
            </a:r>
          </a:p>
        </p:txBody>
      </p:sp>
      <p:sp>
        <p:nvSpPr>
          <p:cNvPr id="33" name="Subtitle 6">
            <a:extLst>
              <a:ext uri="{FF2B5EF4-FFF2-40B4-BE49-F238E27FC236}">
                <a16:creationId xmlns:a16="http://schemas.microsoft.com/office/drawing/2014/main" id="{893B68ED-C51F-426A-BB0D-54A4A1D0C730}"/>
              </a:ext>
            </a:extLst>
          </p:cNvPr>
          <p:cNvSpPr txBox="1"/>
          <p:nvPr/>
        </p:nvSpPr>
        <p:spPr bwMode="auto">
          <a:xfrm>
            <a:off x="7313073" y="3828094"/>
            <a:ext cx="1044811" cy="3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144000" tIns="72000" rIns="144000" bIns="7200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defRPr sz="2000" b="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 b="0" i="0"/>
            </a:pPr>
            <a:r>
              <a:rPr lang="2057" sz="1500" b="1">
                <a:solidFill>
                  <a:srgbClr val="FFC700"/>
                </a:solidFill>
              </a:rPr>
              <a:t>Non-food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85E6B4A-55A6-4A7F-87C4-00E34C7B7F15}"/>
              </a:ext>
            </a:extLst>
          </p:cNvPr>
          <p:cNvSpPr/>
          <p:nvPr/>
        </p:nvSpPr>
        <p:spPr>
          <a:xfrm>
            <a:off x="3537542" y="1694044"/>
            <a:ext cx="2068915" cy="20689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2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defRPr b="0" i="0"/>
            </a:pPr>
            <a:r>
              <a:rPr lang="2057" sz="1700" b="1">
                <a:solidFill>
                  <a:srgbClr val="FFC700"/>
                </a:solidFill>
              </a:rPr>
              <a:t>Our brands </a:t>
            </a:r>
            <a:br>
              <a:rPr lang="2057" sz="1700" b="1">
                <a:solidFill>
                  <a:srgbClr val="FFC700"/>
                </a:solidFill>
              </a:rPr>
            </a:br>
            <a:r>
              <a:rPr lang="2057" sz="1700" b="1">
                <a:solidFill>
                  <a:srgbClr val="FFC700"/>
                </a:solidFill>
              </a:rPr>
              <a:t>for consumers</a:t>
            </a:r>
            <a:endParaRPr lang="nl-BE" sz="1700" b="1">
              <a:solidFill>
                <a:srgbClr val="FFC700"/>
              </a:solidFill>
            </a:endParaRPr>
          </a:p>
        </p:txBody>
      </p:sp>
      <p:pic>
        <p:nvPicPr>
          <p:cNvPr id="2050" name="Picture 2" descr="DreamLand 🌈 : Pak je dromen uit">
            <a:extLst>
              <a:ext uri="{FF2B5EF4-FFF2-40B4-BE49-F238E27FC236}">
                <a16:creationId xmlns:a16="http://schemas.microsoft.com/office/drawing/2014/main" id="{9A1F064B-EBD9-4394-92C0-DB2F3BB2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39"/>
          <a:stretch>
            <a:fillRect/>
          </a:stretch>
        </p:blipFill>
        <p:spPr bwMode="auto">
          <a:xfrm>
            <a:off x="2130776" y="1216732"/>
            <a:ext cx="1188571" cy="2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ect&amp;amp;Go - Apps on Google Play">
            <a:extLst>
              <a:ext uri="{FF2B5EF4-FFF2-40B4-BE49-F238E27FC236}">
                <a16:creationId xmlns:a16="http://schemas.microsoft.com/office/drawing/2014/main" id="{80F2C601-F4E6-4C52-8EE2-9CCC1ED5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17" b="21917"/>
          <a:stretch>
            <a:fillRect/>
          </a:stretch>
        </p:blipFill>
        <p:spPr bwMode="auto">
          <a:xfrm>
            <a:off x="1502938" y="1685282"/>
            <a:ext cx="1007166" cy="2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0B4EF34-2FFA-4610-9701-5F6B1F019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8875" y="2147975"/>
            <a:ext cx="338338" cy="3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o-Planet – Curieuzeneuzen">
            <a:extLst>
              <a:ext uri="{FF2B5EF4-FFF2-40B4-BE49-F238E27FC236}">
                <a16:creationId xmlns:a16="http://schemas.microsoft.com/office/drawing/2014/main" id="{3004ED0E-2593-4428-9A68-D50A2E34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33" t="15408" r="23733" b="12149"/>
          <a:stretch>
            <a:fillRect/>
          </a:stretch>
        </p:blipFill>
        <p:spPr bwMode="auto">
          <a:xfrm>
            <a:off x="2771842" y="2063461"/>
            <a:ext cx="381160" cy="4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PAR Colruyt Group - Home | Facebook">
            <a:extLst>
              <a:ext uri="{FF2B5EF4-FFF2-40B4-BE49-F238E27FC236}">
                <a16:creationId xmlns:a16="http://schemas.microsoft.com/office/drawing/2014/main" id="{1B4B25D3-DF63-452E-986F-66A250C8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22" r="19422"/>
          <a:stretch>
            <a:fillRect/>
          </a:stretch>
        </p:blipFill>
        <p:spPr bwMode="auto">
          <a:xfrm>
            <a:off x="3832190" y="1216732"/>
            <a:ext cx="318636" cy="5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1090A7C-F3EF-4C0B-8966-7E9DCC60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1516" y="2128820"/>
            <a:ext cx="338338" cy="37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oni Selection - Pressroom">
            <a:extLst>
              <a:ext uri="{FF2B5EF4-FFF2-40B4-BE49-F238E27FC236}">
                <a16:creationId xmlns:a16="http://schemas.microsoft.com/office/drawing/2014/main" id="{821C4427-3B0A-4689-959C-72030B3A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35004" y="1284511"/>
            <a:ext cx="333361" cy="4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ogo Everyday PNG transparents - StickPNG">
            <a:extLst>
              <a:ext uri="{FF2B5EF4-FFF2-40B4-BE49-F238E27FC236}">
                <a16:creationId xmlns:a16="http://schemas.microsoft.com/office/drawing/2014/main" id="{2F66B159-DD7C-4E5B-BE0D-3D821D9F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2695" y="2087234"/>
            <a:ext cx="774000" cy="3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A8391C82-3FE3-492C-8DB0-4CC370E9B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0841" y="3325303"/>
            <a:ext cx="695050" cy="3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Veelgestelde vragen over geboortelijsten bij Dreambaby">
            <a:extLst>
              <a:ext uri="{FF2B5EF4-FFF2-40B4-BE49-F238E27FC236}">
                <a16:creationId xmlns:a16="http://schemas.microsoft.com/office/drawing/2014/main" id="{C3073138-EA05-46F1-B2E1-E3B5997E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9" b="18889"/>
          <a:stretch>
            <a:fillRect/>
          </a:stretch>
        </p:blipFill>
        <p:spPr bwMode="auto">
          <a:xfrm>
            <a:off x="5815905" y="3480986"/>
            <a:ext cx="1019676" cy="3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ke Monkey » Fiets! wordt Bike Republic">
            <a:extLst>
              <a:ext uri="{FF2B5EF4-FFF2-40B4-BE49-F238E27FC236}">
                <a16:creationId xmlns:a16="http://schemas.microsoft.com/office/drawing/2014/main" id="{D16EF9D0-68A9-466C-8ABB-165FD5EB8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8" t="18509" r="9378" b="18509"/>
          <a:stretch>
            <a:fillRect/>
          </a:stretch>
        </p:blipFill>
        <p:spPr bwMode="auto">
          <a:xfrm>
            <a:off x="4944266" y="3754970"/>
            <a:ext cx="659558" cy="2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Energie voor onderweg, thuis en op het werk | dats24">
            <a:extLst>
              <a:ext uri="{FF2B5EF4-FFF2-40B4-BE49-F238E27FC236}">
                <a16:creationId xmlns:a16="http://schemas.microsoft.com/office/drawing/2014/main" id="{2C5AC177-F92A-4BC6-8CE6-5B88EB41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08927" y="3405564"/>
            <a:ext cx="671223" cy="2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olruyt Group Academy - YouTube">
            <a:extLst>
              <a:ext uri="{FF2B5EF4-FFF2-40B4-BE49-F238E27FC236}">
                <a16:creationId xmlns:a16="http://schemas.microsoft.com/office/drawing/2014/main" id="{442C0176-35B2-487C-8076-204E43EE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5" t="16593" r="18445" b="16593"/>
          <a:stretch>
            <a:fillRect/>
          </a:stretch>
        </p:blipFill>
        <p:spPr bwMode="auto">
          <a:xfrm>
            <a:off x="2771842" y="2811199"/>
            <a:ext cx="443576" cy="4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D2FC1866-A2C5-44DB-94C4-6C78D78C99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88713" y="2891621"/>
            <a:ext cx="759922" cy="26716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09604A1-1585-496A-BE6A-9CDA070D41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94324" y="1282486"/>
            <a:ext cx="801192" cy="197056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824EC6-F75E-4142-A1E4-51A63F0BD42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3877" t="18148" r="10433" b="18148"/>
          <a:stretch>
            <a:fillRect/>
          </a:stretch>
        </p:blipFill>
        <p:spPr>
          <a:xfrm>
            <a:off x="6533571" y="1660008"/>
            <a:ext cx="785392" cy="211229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DD923B-EDFA-4C8B-8123-C8C123E66F9D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270" t="8714" r="1270" b="15444"/>
          <a:stretch>
            <a:fillRect/>
          </a:stretch>
        </p:blipFill>
        <p:spPr>
          <a:xfrm>
            <a:off x="7124091" y="2070849"/>
            <a:ext cx="934651" cy="348905"/>
          </a:xfrm>
          <a:prstGeom prst="rect">
            <a:avLst/>
          </a:prstGeom>
        </p:spPr>
      </p:pic>
      <p:sp>
        <p:nvSpPr>
          <p:cNvPr id="36" name="Title 3">
            <a:extLst>
              <a:ext uri="{FF2B5EF4-FFF2-40B4-BE49-F238E27FC236}">
                <a16:creationId xmlns:a16="http://schemas.microsoft.com/office/drawing/2014/main" id="{D277667A-0763-4DDA-AF77-3CFE7C7F98BB}"/>
              </a:ext>
            </a:extLst>
          </p:cNvPr>
          <p:cNvSpPr txBox="1"/>
          <p:nvPr/>
        </p:nvSpPr>
        <p:spPr bwMode="auto">
          <a:xfrm>
            <a:off x="774000" y="4299942"/>
            <a:ext cx="7603596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9pPr>
          </a:lstStyle>
          <a:p>
            <a:pPr>
              <a:defRPr b="0" i="0"/>
            </a:pPr>
            <a:r>
              <a:rPr lang="2057" sz="1800" b="0">
                <a:solidFill>
                  <a:schemeClr val="tx1"/>
                </a:solidFill>
              </a:rPr>
              <a:t>Colruyt Group has a very diverse brand portfolio </a:t>
            </a:r>
            <a:br>
              <a:rPr lang="2057" sz="1800" b="0">
                <a:solidFill>
                  <a:schemeClr val="tx1"/>
                </a:solidFill>
              </a:rPr>
            </a:br>
            <a:r>
              <a:rPr lang="2057" sz="1800" b="0">
                <a:solidFill>
                  <a:schemeClr val="tx1"/>
                </a:solidFill>
              </a:rPr>
              <a:t>in different but complementary domains.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18" y="1555596"/>
            <a:ext cx="821385" cy="276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EF989-9AEE-2D4B-0DEE-BB58CC201D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5003" y="3264419"/>
            <a:ext cx="1103632" cy="594263"/>
          </a:xfrm>
          <a:prstGeom prst="rect">
            <a:avLst/>
          </a:prstGeom>
        </p:spPr>
      </p:pic>
      <p:pic>
        <p:nvPicPr>
          <p:cNvPr id="39" name="Picture 38" descr="Graphical user interface&#10;&#10;Description automatically generated">
            <a:extLst>
              <a:ext uri="{FF2B5EF4-FFF2-40B4-BE49-F238E27FC236}">
                <a16:creationId xmlns:a16="http://schemas.microsoft.com/office/drawing/2014/main" id="{BDB3E7FD-AFEF-B34D-0D4A-46DC149BF7D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92695" y="2860007"/>
            <a:ext cx="1823059" cy="400672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4C41861A-BDD0-C62D-A0AA-815FF2A50BB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4077" y="3709212"/>
            <a:ext cx="1456478" cy="356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DDCA-6BA9-8404-FE88-0D03D078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C2E-56A6-8C41-AF87-10A23C5351A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4" name="Subtitle 1">
            <a:extLst>
              <a:ext uri="{FF2B5EF4-FFF2-40B4-BE49-F238E27FC236}">
                <a16:creationId xmlns:a16="http://schemas.microsoft.com/office/drawing/2014/main" id="{141B434A-1D46-E093-D572-4FD8BA045D1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95288" y="667912"/>
            <a:ext cx="7793333" cy="46117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BE" sz="2000" b="1" dirty="0">
                <a:solidFill>
                  <a:schemeClr val="tx1"/>
                </a:solidFill>
              </a:rPr>
              <a:t>40 </a:t>
            </a:r>
            <a:r>
              <a:rPr lang="nl-BE" sz="2000" b="1" dirty="0" err="1">
                <a:solidFill>
                  <a:schemeClr val="tx1"/>
                </a:solidFill>
              </a:rPr>
              <a:t>complimentary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brands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3F547C90-312D-2645-4F74-59213620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3247"/>
            <a:ext cx="8280400" cy="52322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solidFill>
                  <a:schemeClr val="tx1"/>
                </a:solidFill>
              </a:rPr>
              <a:t>Intro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01F6A2-5157-4410-A068-0570CF68EB13}"/>
              </a:ext>
            </a:extLst>
          </p:cNvPr>
          <p:cNvSpPr/>
          <p:nvPr/>
        </p:nvSpPr>
        <p:spPr>
          <a:xfrm flipH="1">
            <a:off x="867643" y="1073402"/>
            <a:ext cx="7596000" cy="3147045"/>
          </a:xfrm>
          <a:prstGeom prst="roundRect">
            <a:avLst>
              <a:gd name="adj" fmla="val 1412"/>
            </a:avLst>
          </a:prstGeom>
          <a:noFill/>
          <a:ln w="19050">
            <a:solidFill>
              <a:schemeClr val="tx1">
                <a:lumMod val="20000"/>
                <a:lumOff val="80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6F9BD-44CC-40E5-AEFC-89E1461F2C1A}"/>
              </a:ext>
            </a:extLst>
          </p:cNvPr>
          <p:cNvSpPr/>
          <p:nvPr/>
        </p:nvSpPr>
        <p:spPr>
          <a:xfrm>
            <a:off x="3643629" y="1710820"/>
            <a:ext cx="2033320" cy="20333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52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defRPr b="0" i="0"/>
            </a:pPr>
            <a:r>
              <a:rPr lang="2057" sz="1700" b="1" dirty="0">
                <a:solidFill>
                  <a:srgbClr val="FFC700"/>
                </a:solidFill>
              </a:rPr>
              <a:t>Our</a:t>
            </a:r>
            <a:endParaRPr lang="nl-BE" sz="1700" b="1" dirty="0">
              <a:solidFill>
                <a:srgbClr val="FFC700"/>
              </a:solidFill>
            </a:endParaRPr>
          </a:p>
          <a:p>
            <a:pPr algn="ctr">
              <a:lnSpc>
                <a:spcPct val="90000"/>
              </a:lnSpc>
              <a:defRPr b="0" i="0"/>
            </a:pPr>
            <a:r>
              <a:rPr lang="2057" sz="1700" b="1" dirty="0">
                <a:solidFill>
                  <a:srgbClr val="FFC700"/>
                </a:solidFill>
              </a:rPr>
              <a:t> business-to-</a:t>
            </a:r>
            <a:br>
              <a:rPr lang="2057" sz="1700" b="1" dirty="0">
                <a:solidFill>
                  <a:srgbClr val="FFC700"/>
                </a:solidFill>
              </a:rPr>
            </a:br>
            <a:r>
              <a:rPr lang="2057" sz="1700" b="1" dirty="0">
                <a:solidFill>
                  <a:srgbClr val="FFC700"/>
                </a:solidFill>
              </a:rPr>
              <a:t>business </a:t>
            </a:r>
          </a:p>
          <a:p>
            <a:pPr algn="ctr">
              <a:lnSpc>
                <a:spcPct val="90000"/>
              </a:lnSpc>
              <a:defRPr b="0" i="0"/>
            </a:pPr>
            <a:r>
              <a:rPr lang="2057" sz="1700" b="1" dirty="0">
                <a:solidFill>
                  <a:srgbClr val="FFC700"/>
                </a:solidFill>
              </a:rPr>
              <a:t>brands</a:t>
            </a:r>
            <a:endParaRPr lang="nl-BE" sz="1700" b="1" dirty="0">
              <a:solidFill>
                <a:srgbClr val="FFC700"/>
              </a:solidFill>
            </a:endParaRPr>
          </a:p>
        </p:txBody>
      </p:sp>
      <p:pic>
        <p:nvPicPr>
          <p:cNvPr id="3074" name="Picture 2" descr="Retail Partners Colruyt Group | ZONE Mechelen-Zuid">
            <a:extLst>
              <a:ext uri="{FF2B5EF4-FFF2-40B4-BE49-F238E27FC236}">
                <a16:creationId xmlns:a16="http://schemas.microsoft.com/office/drawing/2014/main" id="{B1677C87-CB6D-45F2-88BD-5C657DBE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97" t="18074" r="14097" b="18074"/>
          <a:stretch>
            <a:fillRect/>
          </a:stretch>
        </p:blipFill>
        <p:spPr bwMode="auto">
          <a:xfrm>
            <a:off x="1439296" y="1713262"/>
            <a:ext cx="826407" cy="6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Foodservicepartner voor Professionelen - Solucious">
            <a:extLst>
              <a:ext uri="{FF2B5EF4-FFF2-40B4-BE49-F238E27FC236}">
                <a16:creationId xmlns:a16="http://schemas.microsoft.com/office/drawing/2014/main" id="{F785A5D8-152D-4D80-9133-C1BCF63C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5092" y="3070594"/>
            <a:ext cx="1215206" cy="4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me | Colex">
            <a:extLst>
              <a:ext uri="{FF2B5EF4-FFF2-40B4-BE49-F238E27FC236}">
                <a16:creationId xmlns:a16="http://schemas.microsoft.com/office/drawing/2014/main" id="{5B6BA3EA-88E9-42A1-9D61-7CEEEE3A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3172" y="3360411"/>
            <a:ext cx="1654949" cy="6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ieuw concept: Colruyt Professionals | Horeca Magazine">
            <a:extLst>
              <a:ext uri="{FF2B5EF4-FFF2-40B4-BE49-F238E27FC236}">
                <a16:creationId xmlns:a16="http://schemas.microsoft.com/office/drawing/2014/main" id="{6C272D4C-63EF-4AF1-8724-D72FCC40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3" t="24296" r="10373" b="24296"/>
          <a:stretch>
            <a:fillRect/>
          </a:stretch>
        </p:blipFill>
        <p:spPr bwMode="auto">
          <a:xfrm>
            <a:off x="6907722" y="2275588"/>
            <a:ext cx="1215206" cy="45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Energie voor onderweg, thuis en op het werk | dats24">
            <a:extLst>
              <a:ext uri="{FF2B5EF4-FFF2-40B4-BE49-F238E27FC236}">
                <a16:creationId xmlns:a16="http://schemas.microsoft.com/office/drawing/2014/main" id="{000F586C-3529-4E11-A31F-CF93BCBB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42704" y="2599024"/>
            <a:ext cx="1057334" cy="3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YMETA HYBRID Trademark of SYMETA,. Application Number: 018317783 ::  Trademark Elite Trademarks">
            <a:extLst>
              <a:ext uri="{FF2B5EF4-FFF2-40B4-BE49-F238E27FC236}">
                <a16:creationId xmlns:a16="http://schemas.microsoft.com/office/drawing/2014/main" id="{AE3F9BB5-71E1-45A1-BBBC-F9825E529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4914" y="1339520"/>
            <a:ext cx="1296367" cy="59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32EC205-E4CC-4583-839F-6035A519AAFA}"/>
              </a:ext>
            </a:extLst>
          </p:cNvPr>
          <p:cNvGrpSpPr>
            <a:grpSpLocks noChangeAspect="1"/>
          </p:cNvGrpSpPr>
          <p:nvPr/>
        </p:nvGrpSpPr>
        <p:grpSpPr>
          <a:xfrm>
            <a:off x="2906194" y="1332162"/>
            <a:ext cx="724284" cy="724284"/>
            <a:chOff x="2913510" y="1724032"/>
            <a:chExt cx="724284" cy="72428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F14019-6712-4543-8F13-69ABA2E00ABF}"/>
                </a:ext>
              </a:extLst>
            </p:cNvPr>
            <p:cNvSpPr/>
            <p:nvPr/>
          </p:nvSpPr>
          <p:spPr>
            <a:xfrm>
              <a:off x="2913510" y="1724032"/>
              <a:ext cx="724284" cy="724284"/>
            </a:xfrm>
            <a:custGeom>
              <a:avLst/>
              <a:gdLst>
                <a:gd name="connsiteX0" fmla="*/ 724285 w 724284"/>
                <a:gd name="connsiteY0" fmla="*/ 362142 h 724284"/>
                <a:gd name="connsiteX1" fmla="*/ 362142 w 724284"/>
                <a:gd name="connsiteY1" fmla="*/ 724285 h 724284"/>
                <a:gd name="connsiteX2" fmla="*/ 0 w 724284"/>
                <a:gd name="connsiteY2" fmla="*/ 362142 h 724284"/>
                <a:gd name="connsiteX3" fmla="*/ 362142 w 724284"/>
                <a:gd name="connsiteY3" fmla="*/ 0 h 724284"/>
                <a:gd name="connsiteX4" fmla="*/ 724285 w 724284"/>
                <a:gd name="connsiteY4" fmla="*/ 362142 h 7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284" h="724284">
                  <a:moveTo>
                    <a:pt x="724285" y="362142"/>
                  </a:moveTo>
                  <a:cubicBezTo>
                    <a:pt x="724285" y="562148"/>
                    <a:pt x="562148" y="724285"/>
                    <a:pt x="362142" y="724285"/>
                  </a:cubicBezTo>
                  <a:cubicBezTo>
                    <a:pt x="162137" y="724285"/>
                    <a:pt x="0" y="562148"/>
                    <a:pt x="0" y="362142"/>
                  </a:cubicBezTo>
                  <a:cubicBezTo>
                    <a:pt x="0" y="162137"/>
                    <a:pt x="162137" y="0"/>
                    <a:pt x="362142" y="0"/>
                  </a:cubicBezTo>
                  <a:cubicBezTo>
                    <a:pt x="562148" y="0"/>
                    <a:pt x="724285" y="162137"/>
                    <a:pt x="724285" y="362142"/>
                  </a:cubicBezTo>
                  <a:close/>
                </a:path>
              </a:pathLst>
            </a:custGeom>
            <a:solidFill>
              <a:srgbClr val="081519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048367-07CC-4086-9FA8-D18525C8C556}"/>
                </a:ext>
              </a:extLst>
            </p:cNvPr>
            <p:cNvSpPr/>
            <p:nvPr/>
          </p:nvSpPr>
          <p:spPr>
            <a:xfrm>
              <a:off x="3098143" y="2048922"/>
              <a:ext cx="94142" cy="113345"/>
            </a:xfrm>
            <a:custGeom>
              <a:avLst/>
              <a:gdLst>
                <a:gd name="connsiteX0" fmla="*/ 80114 w 94142"/>
                <a:gd name="connsiteY0" fmla="*/ 63024 h 113345"/>
                <a:gd name="connsiteX1" fmla="*/ 47163 w 94142"/>
                <a:gd name="connsiteY1" fmla="*/ 100141 h 113345"/>
                <a:gd name="connsiteX2" fmla="*/ 13602 w 94142"/>
                <a:gd name="connsiteY2" fmla="*/ 62237 h 113345"/>
                <a:gd name="connsiteX3" fmla="*/ 13602 w 94142"/>
                <a:gd name="connsiteY3" fmla="*/ -13 h 113345"/>
                <a:gd name="connsiteX4" fmla="*/ -213 w 94142"/>
                <a:gd name="connsiteY4" fmla="*/ -13 h 113345"/>
                <a:gd name="connsiteX5" fmla="*/ -213 w 94142"/>
                <a:gd name="connsiteY5" fmla="*/ 63024 h 113345"/>
                <a:gd name="connsiteX6" fmla="*/ 46851 w 94142"/>
                <a:gd name="connsiteY6" fmla="*/ 113332 h 113345"/>
                <a:gd name="connsiteX7" fmla="*/ 93929 w 94142"/>
                <a:gd name="connsiteY7" fmla="*/ 62074 h 113345"/>
                <a:gd name="connsiteX8" fmla="*/ 93929 w 94142"/>
                <a:gd name="connsiteY8" fmla="*/ -13 h 113345"/>
                <a:gd name="connsiteX9" fmla="*/ 80114 w 94142"/>
                <a:gd name="connsiteY9" fmla="*/ -13 h 11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42" h="113345">
                  <a:moveTo>
                    <a:pt x="80114" y="63024"/>
                  </a:moveTo>
                  <a:cubicBezTo>
                    <a:pt x="80114" y="86950"/>
                    <a:pt x="68415" y="100141"/>
                    <a:pt x="47163" y="100141"/>
                  </a:cubicBezTo>
                  <a:cubicBezTo>
                    <a:pt x="25911" y="100141"/>
                    <a:pt x="13602" y="86326"/>
                    <a:pt x="13602" y="62237"/>
                  </a:cubicBezTo>
                  <a:lnTo>
                    <a:pt x="13602" y="-13"/>
                  </a:lnTo>
                  <a:lnTo>
                    <a:pt x="-213" y="-13"/>
                  </a:lnTo>
                  <a:lnTo>
                    <a:pt x="-213" y="63024"/>
                  </a:lnTo>
                  <a:cubicBezTo>
                    <a:pt x="-213" y="94048"/>
                    <a:pt x="17823" y="113332"/>
                    <a:pt x="46851" y="113332"/>
                  </a:cubicBezTo>
                  <a:cubicBezTo>
                    <a:pt x="75879" y="113332"/>
                    <a:pt x="93929" y="93695"/>
                    <a:pt x="93929" y="62074"/>
                  </a:cubicBezTo>
                  <a:lnTo>
                    <a:pt x="93929" y="-13"/>
                  </a:lnTo>
                  <a:lnTo>
                    <a:pt x="80114" y="-13"/>
                  </a:ln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B1C60B-48CA-49C8-9520-27496AB1E1B9}"/>
                </a:ext>
              </a:extLst>
            </p:cNvPr>
            <p:cNvSpPr/>
            <p:nvPr/>
          </p:nvSpPr>
          <p:spPr>
            <a:xfrm>
              <a:off x="2977239" y="2047157"/>
              <a:ext cx="99679" cy="114580"/>
            </a:xfrm>
            <a:custGeom>
              <a:avLst/>
              <a:gdLst>
                <a:gd name="connsiteX0" fmla="*/ 56636 w 99679"/>
                <a:gd name="connsiteY0" fmla="*/ 92528 h 114580"/>
                <a:gd name="connsiteX1" fmla="*/ 24432 w 99679"/>
                <a:gd name="connsiteY1" fmla="*/ 57379 h 114580"/>
                <a:gd name="connsiteX2" fmla="*/ 24432 w 99679"/>
                <a:gd name="connsiteY2" fmla="*/ 56958 h 114580"/>
                <a:gd name="connsiteX3" fmla="*/ 55645 w 99679"/>
                <a:gd name="connsiteY3" fmla="*/ 22026 h 114580"/>
                <a:gd name="connsiteX4" fmla="*/ 83384 w 99679"/>
                <a:gd name="connsiteY4" fmla="*/ 35760 h 114580"/>
                <a:gd name="connsiteX5" fmla="*/ 98869 w 99679"/>
                <a:gd name="connsiteY5" fmla="*/ 18905 h 114580"/>
                <a:gd name="connsiteX6" fmla="*/ 55849 w 99679"/>
                <a:gd name="connsiteY6" fmla="*/ -13 h 114580"/>
                <a:gd name="connsiteX7" fmla="*/ -213 w 99679"/>
                <a:gd name="connsiteY7" fmla="*/ 57379 h 114580"/>
                <a:gd name="connsiteX8" fmla="*/ -213 w 99679"/>
                <a:gd name="connsiteY8" fmla="*/ 57799 h 114580"/>
                <a:gd name="connsiteX9" fmla="*/ 55428 w 99679"/>
                <a:gd name="connsiteY9" fmla="*/ 114567 h 114580"/>
                <a:gd name="connsiteX10" fmla="*/ 99466 w 99679"/>
                <a:gd name="connsiteY10" fmla="*/ 93980 h 114580"/>
                <a:gd name="connsiteX11" fmla="*/ 84538 w 99679"/>
                <a:gd name="connsiteY11" fmla="*/ 79052 h 114580"/>
                <a:gd name="connsiteX12" fmla="*/ 56636 w 99679"/>
                <a:gd name="connsiteY12" fmla="*/ 92528 h 11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679" h="114578">
                  <a:moveTo>
                    <a:pt x="56636" y="92528"/>
                  </a:moveTo>
                  <a:cubicBezTo>
                    <a:pt x="37636" y="92528"/>
                    <a:pt x="24432" y="76935"/>
                    <a:pt x="24432" y="57379"/>
                  </a:cubicBezTo>
                  <a:lnTo>
                    <a:pt x="24432" y="56958"/>
                  </a:lnTo>
                  <a:cubicBezTo>
                    <a:pt x="24432" y="37836"/>
                    <a:pt x="37677" y="22026"/>
                    <a:pt x="55645" y="22026"/>
                  </a:cubicBezTo>
                  <a:cubicBezTo>
                    <a:pt x="67859" y="22026"/>
                    <a:pt x="75839" y="27645"/>
                    <a:pt x="83384" y="35760"/>
                  </a:cubicBezTo>
                  <a:lnTo>
                    <a:pt x="98869" y="18905"/>
                  </a:lnTo>
                  <a:cubicBezTo>
                    <a:pt x="88677" y="7682"/>
                    <a:pt x="76042" y="-13"/>
                    <a:pt x="55849" y="-13"/>
                  </a:cubicBezTo>
                  <a:cubicBezTo>
                    <a:pt x="23441" y="-13"/>
                    <a:pt x="-213" y="26192"/>
                    <a:pt x="-213" y="57379"/>
                  </a:cubicBezTo>
                  <a:lnTo>
                    <a:pt x="-213" y="57799"/>
                  </a:lnTo>
                  <a:cubicBezTo>
                    <a:pt x="-213" y="89013"/>
                    <a:pt x="23441" y="114567"/>
                    <a:pt x="55428" y="114567"/>
                  </a:cubicBezTo>
                  <a:cubicBezTo>
                    <a:pt x="76436" y="114567"/>
                    <a:pt x="88867" y="106044"/>
                    <a:pt x="99466" y="93980"/>
                  </a:cubicBezTo>
                  <a:lnTo>
                    <a:pt x="84538" y="79052"/>
                  </a:lnTo>
                  <a:cubicBezTo>
                    <a:pt x="76870" y="87113"/>
                    <a:pt x="68307" y="92528"/>
                    <a:pt x="56636" y="92528"/>
                  </a:cubicBez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CA0BE0-931D-4FE9-B001-EF548692EE65}"/>
                </a:ext>
              </a:extLst>
            </p:cNvPr>
            <p:cNvSpPr/>
            <p:nvPr/>
          </p:nvSpPr>
          <p:spPr>
            <a:xfrm>
              <a:off x="3223553" y="2007435"/>
              <a:ext cx="24672" cy="151805"/>
            </a:xfrm>
            <a:custGeom>
              <a:avLst/>
              <a:gdLst>
                <a:gd name="connsiteX0" fmla="*/ 0 w 24672"/>
                <a:gd name="connsiteY0" fmla="*/ 0 h 151805"/>
                <a:gd name="connsiteX1" fmla="*/ 24672 w 24672"/>
                <a:gd name="connsiteY1" fmla="*/ 0 h 151805"/>
                <a:gd name="connsiteX2" fmla="*/ 24672 w 24672"/>
                <a:gd name="connsiteY2" fmla="*/ 151805 h 151805"/>
                <a:gd name="connsiteX3" fmla="*/ 0 w 24672"/>
                <a:gd name="connsiteY3" fmla="*/ 151805 h 15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2" h="151805">
                  <a:moveTo>
                    <a:pt x="0" y="0"/>
                  </a:moveTo>
                  <a:lnTo>
                    <a:pt x="24672" y="0"/>
                  </a:lnTo>
                  <a:lnTo>
                    <a:pt x="24672" y="151805"/>
                  </a:lnTo>
                  <a:lnTo>
                    <a:pt x="0" y="151805"/>
                  </a:ln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3CD26C-CC42-4005-805C-2B5A30623599}"/>
                </a:ext>
              </a:extLst>
            </p:cNvPr>
            <p:cNvSpPr/>
            <p:nvPr/>
          </p:nvSpPr>
          <p:spPr>
            <a:xfrm>
              <a:off x="3281867" y="2049437"/>
              <a:ext cx="24672" cy="109803"/>
            </a:xfrm>
            <a:custGeom>
              <a:avLst/>
              <a:gdLst>
                <a:gd name="connsiteX0" fmla="*/ 0 w 24672"/>
                <a:gd name="connsiteY0" fmla="*/ 0 h 109803"/>
                <a:gd name="connsiteX1" fmla="*/ 24672 w 24672"/>
                <a:gd name="connsiteY1" fmla="*/ 0 h 109803"/>
                <a:gd name="connsiteX2" fmla="*/ 24672 w 24672"/>
                <a:gd name="connsiteY2" fmla="*/ 109803 h 109803"/>
                <a:gd name="connsiteX3" fmla="*/ 0 w 24672"/>
                <a:gd name="connsiteY3" fmla="*/ 109803 h 1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2" h="109802">
                  <a:moveTo>
                    <a:pt x="0" y="0"/>
                  </a:moveTo>
                  <a:lnTo>
                    <a:pt x="24672" y="0"/>
                  </a:lnTo>
                  <a:lnTo>
                    <a:pt x="24672" y="109803"/>
                  </a:lnTo>
                  <a:lnTo>
                    <a:pt x="0" y="109803"/>
                  </a:ln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AD5A2A-E48E-4AFC-86B0-1393191E6AA4}"/>
                </a:ext>
              </a:extLst>
            </p:cNvPr>
            <p:cNvSpPr/>
            <p:nvPr/>
          </p:nvSpPr>
          <p:spPr>
            <a:xfrm>
              <a:off x="3280850" y="2008683"/>
              <a:ext cx="26504" cy="23912"/>
            </a:xfrm>
            <a:custGeom>
              <a:avLst/>
              <a:gdLst>
                <a:gd name="connsiteX0" fmla="*/ 0 w 26504"/>
                <a:gd name="connsiteY0" fmla="*/ 0 h 23912"/>
                <a:gd name="connsiteX1" fmla="*/ 26504 w 26504"/>
                <a:gd name="connsiteY1" fmla="*/ 0 h 23912"/>
                <a:gd name="connsiteX2" fmla="*/ 26504 w 26504"/>
                <a:gd name="connsiteY2" fmla="*/ 23912 h 23912"/>
                <a:gd name="connsiteX3" fmla="*/ 0 w 26504"/>
                <a:gd name="connsiteY3" fmla="*/ 23912 h 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04" h="23912">
                  <a:moveTo>
                    <a:pt x="0" y="0"/>
                  </a:moveTo>
                  <a:lnTo>
                    <a:pt x="26504" y="0"/>
                  </a:lnTo>
                  <a:lnTo>
                    <a:pt x="26504" y="23912"/>
                  </a:lnTo>
                  <a:lnTo>
                    <a:pt x="0" y="23912"/>
                  </a:ln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5D0F06-3EBA-4593-9116-6A9B1CA7BEB1}"/>
                </a:ext>
              </a:extLst>
            </p:cNvPr>
            <p:cNvSpPr/>
            <p:nvPr/>
          </p:nvSpPr>
          <p:spPr>
            <a:xfrm>
              <a:off x="3338771" y="2047157"/>
              <a:ext cx="96666" cy="112123"/>
            </a:xfrm>
            <a:custGeom>
              <a:avLst/>
              <a:gdLst>
                <a:gd name="connsiteX0" fmla="*/ 58088 w 96666"/>
                <a:gd name="connsiteY0" fmla="*/ -13 h 112123"/>
                <a:gd name="connsiteX1" fmla="*/ 24445 w 96666"/>
                <a:gd name="connsiteY1" fmla="*/ 19122 h 112123"/>
                <a:gd name="connsiteX2" fmla="*/ 24445 w 96666"/>
                <a:gd name="connsiteY2" fmla="*/ 2267 h 112123"/>
                <a:gd name="connsiteX3" fmla="*/ -213 w 96666"/>
                <a:gd name="connsiteY3" fmla="*/ 2267 h 112123"/>
                <a:gd name="connsiteX4" fmla="*/ -213 w 96666"/>
                <a:gd name="connsiteY4" fmla="*/ 112070 h 112123"/>
                <a:gd name="connsiteX5" fmla="*/ 24445 w 96666"/>
                <a:gd name="connsiteY5" fmla="*/ 112070 h 112123"/>
                <a:gd name="connsiteX6" fmla="*/ 24445 w 96666"/>
                <a:gd name="connsiteY6" fmla="*/ 50105 h 112123"/>
                <a:gd name="connsiteX7" fmla="*/ 48710 w 96666"/>
                <a:gd name="connsiteY7" fmla="*/ 22868 h 112123"/>
                <a:gd name="connsiteX8" fmla="*/ 71781 w 96666"/>
                <a:gd name="connsiteY8" fmla="*/ 49684 h 112123"/>
                <a:gd name="connsiteX9" fmla="*/ 71781 w 96666"/>
                <a:gd name="connsiteY9" fmla="*/ 112111 h 112123"/>
                <a:gd name="connsiteX10" fmla="*/ 96453 w 96666"/>
                <a:gd name="connsiteY10" fmla="*/ 112111 h 112123"/>
                <a:gd name="connsiteX11" fmla="*/ 96453 w 96666"/>
                <a:gd name="connsiteY11" fmla="*/ 41989 h 112123"/>
                <a:gd name="connsiteX12" fmla="*/ 58088 w 96666"/>
                <a:gd name="connsiteY12" fmla="*/ -13 h 11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66" h="112123">
                  <a:moveTo>
                    <a:pt x="58088" y="-13"/>
                  </a:moveTo>
                  <a:cubicBezTo>
                    <a:pt x="41368" y="-13"/>
                    <a:pt x="31380" y="8930"/>
                    <a:pt x="24445" y="19122"/>
                  </a:cubicBezTo>
                  <a:lnTo>
                    <a:pt x="24445" y="2267"/>
                  </a:lnTo>
                  <a:lnTo>
                    <a:pt x="-213" y="2267"/>
                  </a:lnTo>
                  <a:lnTo>
                    <a:pt x="-213" y="112070"/>
                  </a:lnTo>
                  <a:lnTo>
                    <a:pt x="24445" y="112070"/>
                  </a:lnTo>
                  <a:lnTo>
                    <a:pt x="24445" y="50105"/>
                  </a:lnTo>
                  <a:cubicBezTo>
                    <a:pt x="24445" y="33046"/>
                    <a:pt x="34447" y="22868"/>
                    <a:pt x="48710" y="22868"/>
                  </a:cubicBezTo>
                  <a:cubicBezTo>
                    <a:pt x="63394" y="22868"/>
                    <a:pt x="71781" y="32639"/>
                    <a:pt x="71781" y="49684"/>
                  </a:cubicBezTo>
                  <a:lnTo>
                    <a:pt x="71781" y="112111"/>
                  </a:lnTo>
                  <a:lnTo>
                    <a:pt x="96453" y="112111"/>
                  </a:lnTo>
                  <a:lnTo>
                    <a:pt x="96453" y="41989"/>
                  </a:lnTo>
                  <a:cubicBezTo>
                    <a:pt x="96426" y="16625"/>
                    <a:pt x="82353" y="-13"/>
                    <a:pt x="58088" y="-13"/>
                  </a:cubicBez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54E313-42DA-4BAB-8C52-320A8854B26D}"/>
                </a:ext>
              </a:extLst>
            </p:cNvPr>
            <p:cNvSpPr/>
            <p:nvPr/>
          </p:nvSpPr>
          <p:spPr>
            <a:xfrm>
              <a:off x="3459265" y="2047153"/>
              <a:ext cx="114786" cy="114584"/>
            </a:xfrm>
            <a:custGeom>
              <a:avLst/>
              <a:gdLst>
                <a:gd name="connsiteX0" fmla="*/ 57290 w 114786"/>
                <a:gd name="connsiteY0" fmla="*/ -9 h 114584"/>
                <a:gd name="connsiteX1" fmla="*/ -209 w 114786"/>
                <a:gd name="connsiteY1" fmla="*/ 56127 h 114584"/>
                <a:gd name="connsiteX2" fmla="*/ -210 w 114786"/>
                <a:gd name="connsiteY2" fmla="*/ 57383 h 114584"/>
                <a:gd name="connsiteX3" fmla="*/ -210 w 114786"/>
                <a:gd name="connsiteY3" fmla="*/ 57804 h 114584"/>
                <a:gd name="connsiteX4" fmla="*/ 56883 w 114786"/>
                <a:gd name="connsiteY4" fmla="*/ 114571 h 114584"/>
                <a:gd name="connsiteX5" fmla="*/ 114573 w 114786"/>
                <a:gd name="connsiteY5" fmla="*/ 57383 h 114584"/>
                <a:gd name="connsiteX6" fmla="*/ 114573 w 114786"/>
                <a:gd name="connsiteY6" fmla="*/ 56962 h 114584"/>
                <a:gd name="connsiteX7" fmla="*/ 57290 w 114786"/>
                <a:gd name="connsiteY7" fmla="*/ -9 h 114584"/>
                <a:gd name="connsiteX8" fmla="*/ 89861 w 114786"/>
                <a:gd name="connsiteY8" fmla="*/ 57804 h 114584"/>
                <a:gd name="connsiteX9" fmla="*/ 57290 w 114786"/>
                <a:gd name="connsiteY9" fmla="*/ 92532 h 114584"/>
                <a:gd name="connsiteX10" fmla="*/ 24462 w 114786"/>
                <a:gd name="connsiteY10" fmla="*/ 57383 h 114584"/>
                <a:gd name="connsiteX11" fmla="*/ 24462 w 114786"/>
                <a:gd name="connsiteY11" fmla="*/ 56962 h 114584"/>
                <a:gd name="connsiteX12" fmla="*/ 56883 w 114786"/>
                <a:gd name="connsiteY12" fmla="*/ 22030 h 114584"/>
                <a:gd name="connsiteX13" fmla="*/ 89915 w 114786"/>
                <a:gd name="connsiteY13" fmla="*/ 57383 h 11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786" h="114584">
                  <a:moveTo>
                    <a:pt x="57290" y="-9"/>
                  </a:moveTo>
                  <a:cubicBezTo>
                    <a:pt x="25910" y="-385"/>
                    <a:pt x="167" y="24747"/>
                    <a:pt x="-209" y="56127"/>
                  </a:cubicBezTo>
                  <a:cubicBezTo>
                    <a:pt x="-214" y="56545"/>
                    <a:pt x="-214" y="56965"/>
                    <a:pt x="-210" y="57383"/>
                  </a:cubicBezTo>
                  <a:lnTo>
                    <a:pt x="-210" y="57804"/>
                  </a:lnTo>
                  <a:cubicBezTo>
                    <a:pt x="-210" y="89017"/>
                    <a:pt x="24055" y="114571"/>
                    <a:pt x="56883" y="114571"/>
                  </a:cubicBezTo>
                  <a:cubicBezTo>
                    <a:pt x="90105" y="114571"/>
                    <a:pt x="114573" y="88583"/>
                    <a:pt x="114573" y="57383"/>
                  </a:cubicBezTo>
                  <a:lnTo>
                    <a:pt x="114573" y="56962"/>
                  </a:lnTo>
                  <a:cubicBezTo>
                    <a:pt x="114573" y="25572"/>
                    <a:pt x="90308" y="-9"/>
                    <a:pt x="57290" y="-9"/>
                  </a:cubicBezTo>
                  <a:close/>
                  <a:moveTo>
                    <a:pt x="89861" y="57804"/>
                  </a:moveTo>
                  <a:cubicBezTo>
                    <a:pt x="89861" y="76722"/>
                    <a:pt x="77212" y="92532"/>
                    <a:pt x="57290" y="92532"/>
                  </a:cubicBezTo>
                  <a:cubicBezTo>
                    <a:pt x="38114" y="92532"/>
                    <a:pt x="24462" y="76518"/>
                    <a:pt x="24462" y="57383"/>
                  </a:cubicBezTo>
                  <a:lnTo>
                    <a:pt x="24462" y="56962"/>
                  </a:lnTo>
                  <a:cubicBezTo>
                    <a:pt x="24462" y="37841"/>
                    <a:pt x="37096" y="22030"/>
                    <a:pt x="56883" y="22030"/>
                  </a:cubicBezTo>
                  <a:cubicBezTo>
                    <a:pt x="76249" y="22030"/>
                    <a:pt x="89915" y="38044"/>
                    <a:pt x="89915" y="57383"/>
                  </a:cubicBez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626BBDB-D8C2-4495-8E3A-1C0D0C2A1B68}"/>
                </a:ext>
              </a:extLst>
            </p:cNvPr>
            <p:cNvSpPr/>
            <p:nvPr/>
          </p:nvSpPr>
          <p:spPr>
            <a:xfrm>
              <a:off x="3128209" y="1872512"/>
              <a:ext cx="36532" cy="160911"/>
            </a:xfrm>
            <a:custGeom>
              <a:avLst/>
              <a:gdLst>
                <a:gd name="connsiteX0" fmla="*/ 13596 w 36532"/>
                <a:gd name="connsiteY0" fmla="*/ 160898 h 160911"/>
                <a:gd name="connsiteX1" fmla="*/ 25878 w 36532"/>
                <a:gd name="connsiteY1" fmla="*/ 72144 h 160911"/>
                <a:gd name="connsiteX2" fmla="*/ 11438 w 36532"/>
                <a:gd name="connsiteY2" fmla="*/ -13 h 160911"/>
                <a:gd name="connsiteX3" fmla="*/ 14668 w 36532"/>
                <a:gd name="connsiteY3" fmla="*/ 86570 h 160911"/>
                <a:gd name="connsiteX4" fmla="*/ 13596 w 36532"/>
                <a:gd name="connsiteY4" fmla="*/ 160898 h 16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32" h="160911">
                  <a:moveTo>
                    <a:pt x="13596" y="160898"/>
                  </a:moveTo>
                  <a:cubicBezTo>
                    <a:pt x="56155" y="116670"/>
                    <a:pt x="25878" y="72144"/>
                    <a:pt x="25878" y="72144"/>
                  </a:cubicBezTo>
                  <a:cubicBezTo>
                    <a:pt x="-2255" y="32286"/>
                    <a:pt x="11438" y="-13"/>
                    <a:pt x="11438" y="-13"/>
                  </a:cubicBezTo>
                  <a:cubicBezTo>
                    <a:pt x="-16545" y="40700"/>
                    <a:pt x="14668" y="86570"/>
                    <a:pt x="14668" y="86570"/>
                  </a:cubicBezTo>
                  <a:cubicBezTo>
                    <a:pt x="36138" y="118652"/>
                    <a:pt x="13596" y="160898"/>
                    <a:pt x="13596" y="160898"/>
                  </a:cubicBezTo>
                  <a:close/>
                </a:path>
              </a:pathLst>
            </a:custGeom>
            <a:solidFill>
              <a:srgbClr val="FFFFFF"/>
            </a:solidFill>
            <a:ln w="1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C9582093-07B4-4C59-BA54-3829C757A5EA}"/>
              </a:ext>
            </a:extLst>
          </p:cNvPr>
          <p:cNvSpPr txBox="1"/>
          <p:nvPr/>
        </p:nvSpPr>
        <p:spPr bwMode="auto">
          <a:xfrm>
            <a:off x="774000" y="4299942"/>
            <a:ext cx="7603596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9pPr>
          </a:lstStyle>
          <a:p>
            <a:pPr>
              <a:defRPr b="0" i="0"/>
            </a:pPr>
            <a:r>
              <a:rPr lang="2057" sz="1800" b="0">
                <a:solidFill>
                  <a:schemeClr val="tx1"/>
                </a:solidFill>
              </a:rPr>
              <a:t>Colruyt Group has a very diverse brand portfolio </a:t>
            </a:r>
            <a:br>
              <a:rPr lang="2057" sz="1800" b="0">
                <a:solidFill>
                  <a:schemeClr val="tx1"/>
                </a:solidFill>
              </a:rPr>
            </a:br>
            <a:r>
              <a:rPr lang="2057" sz="1800" b="0">
                <a:solidFill>
                  <a:schemeClr val="tx1"/>
                </a:solidFill>
              </a:rPr>
              <a:t>in different but complementary domains. </a:t>
            </a:r>
          </a:p>
        </p:txBody>
      </p:sp>
      <p:pic>
        <p:nvPicPr>
          <p:cNvPr id="2050" name="Picture 2" descr="Culinoa">
            <a:extLst>
              <a:ext uri="{FF2B5EF4-FFF2-40B4-BE49-F238E27FC236}">
                <a16:creationId xmlns:a16="http://schemas.microsoft.com/office/drawing/2014/main" id="{56BE9F74-4EA2-C9FF-211D-D8E01451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9923" y="3576613"/>
            <a:ext cx="789982" cy="5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Yellow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8ED461E-78C7-9E1E-8FB6-281F564225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7571" y="956433"/>
            <a:ext cx="1008112" cy="26613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5E621A18-F051-DA2E-9482-FBAE3B1339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541" y="2984868"/>
            <a:ext cx="1456478" cy="3566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582B3-FD75-0A5F-C816-75FB11F4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C2E-56A6-8C41-AF87-10A23C5351A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4" name="Subtitle 1">
            <a:extLst>
              <a:ext uri="{FF2B5EF4-FFF2-40B4-BE49-F238E27FC236}">
                <a16:creationId xmlns:a16="http://schemas.microsoft.com/office/drawing/2014/main" id="{840ED913-88FF-7663-886D-69A9B5F0C113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95288" y="667912"/>
            <a:ext cx="7793333" cy="46117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BE" sz="2000" b="1" dirty="0">
                <a:solidFill>
                  <a:schemeClr val="tx1"/>
                </a:solidFill>
              </a:rPr>
              <a:t>40 </a:t>
            </a:r>
            <a:r>
              <a:rPr lang="nl-BE" sz="2000" b="1" dirty="0" err="1">
                <a:solidFill>
                  <a:schemeClr val="tx1"/>
                </a:solidFill>
              </a:rPr>
              <a:t>complimentary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brands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0196DE87-9FA2-068C-6BEB-B142B643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3247"/>
            <a:ext cx="8280400" cy="52322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solidFill>
                  <a:schemeClr val="tx1"/>
                </a:solidFill>
              </a:rPr>
              <a:t>Intro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6622176-8380-4E68-9539-2BA09069FC1F}"/>
              </a:ext>
            </a:extLst>
          </p:cNvPr>
          <p:cNvGrpSpPr>
            <a:grpSpLocks noChangeAspect="1"/>
          </p:cNvGrpSpPr>
          <p:nvPr/>
        </p:nvGrpSpPr>
        <p:grpSpPr>
          <a:xfrm>
            <a:off x="3720339" y="1878523"/>
            <a:ext cx="1860756" cy="715252"/>
            <a:chOff x="614658" y="1411143"/>
            <a:chExt cx="908113" cy="349071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3" name="Graphic 14">
              <a:extLst>
                <a:ext uri="{FF2B5EF4-FFF2-40B4-BE49-F238E27FC236}">
                  <a16:creationId xmlns:a16="http://schemas.microsoft.com/office/drawing/2014/main" id="{A2582A17-7CF9-4B15-88EC-E1ECCF639ED3}"/>
                </a:ext>
              </a:extLst>
            </p:cNvPr>
            <p:cNvGrpSpPr/>
            <p:nvPr/>
          </p:nvGrpSpPr>
          <p:grpSpPr>
            <a:xfrm>
              <a:off x="884327" y="1411143"/>
              <a:ext cx="392576" cy="286203"/>
              <a:chOff x="884327" y="1411143"/>
              <a:chExt cx="392576" cy="28620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24C818B-561D-4F71-B7F6-7265176CC1AF}"/>
                  </a:ext>
                </a:extLst>
              </p:cNvPr>
              <p:cNvSpPr/>
              <p:nvPr/>
            </p:nvSpPr>
            <p:spPr>
              <a:xfrm>
                <a:off x="918279" y="1451557"/>
                <a:ext cx="328748" cy="245788"/>
              </a:xfrm>
              <a:custGeom>
                <a:avLst/>
                <a:gdLst>
                  <a:gd name="connsiteX0" fmla="*/ 323439 w 328748"/>
                  <a:gd name="connsiteY0" fmla="*/ 0 h 245788"/>
                  <a:gd name="connsiteX1" fmla="*/ 307035 w 328748"/>
                  <a:gd name="connsiteY1" fmla="*/ 0 h 245788"/>
                  <a:gd name="connsiteX2" fmla="*/ 307035 w 328748"/>
                  <a:gd name="connsiteY2" fmla="*/ 152770 h 245788"/>
                  <a:gd name="connsiteX3" fmla="*/ 302483 w 328748"/>
                  <a:gd name="connsiteY3" fmla="*/ 157169 h 245788"/>
                  <a:gd name="connsiteX4" fmla="*/ 26266 w 328748"/>
                  <a:gd name="connsiteY4" fmla="*/ 157169 h 245788"/>
                  <a:gd name="connsiteX5" fmla="*/ 21714 w 328748"/>
                  <a:gd name="connsiteY5" fmla="*/ 152770 h 245788"/>
                  <a:gd name="connsiteX6" fmla="*/ 21714 w 328748"/>
                  <a:gd name="connsiteY6" fmla="*/ 0 h 245788"/>
                  <a:gd name="connsiteX7" fmla="*/ 5215 w 328748"/>
                  <a:gd name="connsiteY7" fmla="*/ 0 h 245788"/>
                  <a:gd name="connsiteX8" fmla="*/ 0 w 328748"/>
                  <a:gd name="connsiteY8" fmla="*/ 5040 h 245788"/>
                  <a:gd name="connsiteX9" fmla="*/ 0 w 328748"/>
                  <a:gd name="connsiteY9" fmla="*/ 240748 h 245788"/>
                  <a:gd name="connsiteX10" fmla="*/ 5215 w 328748"/>
                  <a:gd name="connsiteY10" fmla="*/ 245789 h 245788"/>
                  <a:gd name="connsiteX11" fmla="*/ 323534 w 328748"/>
                  <a:gd name="connsiteY11" fmla="*/ 245789 h 245788"/>
                  <a:gd name="connsiteX12" fmla="*/ 328749 w 328748"/>
                  <a:gd name="connsiteY12" fmla="*/ 240748 h 245788"/>
                  <a:gd name="connsiteX13" fmla="*/ 328749 w 328748"/>
                  <a:gd name="connsiteY13" fmla="*/ 5040 h 245788"/>
                  <a:gd name="connsiteX14" fmla="*/ 323439 w 328748"/>
                  <a:gd name="connsiteY14" fmla="*/ 0 h 24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8748" h="245788">
                    <a:moveTo>
                      <a:pt x="323439" y="0"/>
                    </a:moveTo>
                    <a:lnTo>
                      <a:pt x="307035" y="0"/>
                    </a:lnTo>
                    <a:lnTo>
                      <a:pt x="307035" y="152770"/>
                    </a:lnTo>
                    <a:cubicBezTo>
                      <a:pt x="307035" y="155153"/>
                      <a:pt x="305043" y="157169"/>
                      <a:pt x="302483" y="157169"/>
                    </a:cubicBezTo>
                    <a:lnTo>
                      <a:pt x="26266" y="157169"/>
                    </a:lnTo>
                    <a:cubicBezTo>
                      <a:pt x="23800" y="157169"/>
                      <a:pt x="21714" y="155245"/>
                      <a:pt x="21714" y="152770"/>
                    </a:cubicBezTo>
                    <a:lnTo>
                      <a:pt x="21714" y="0"/>
                    </a:lnTo>
                    <a:lnTo>
                      <a:pt x="5215" y="0"/>
                    </a:lnTo>
                    <a:cubicBezTo>
                      <a:pt x="2371" y="0"/>
                      <a:pt x="0" y="2291"/>
                      <a:pt x="0" y="5040"/>
                    </a:cubicBezTo>
                    <a:lnTo>
                      <a:pt x="0" y="240748"/>
                    </a:lnTo>
                    <a:cubicBezTo>
                      <a:pt x="0" y="243498"/>
                      <a:pt x="2371" y="245789"/>
                      <a:pt x="5215" y="245789"/>
                    </a:cubicBezTo>
                    <a:lnTo>
                      <a:pt x="323534" y="245789"/>
                    </a:lnTo>
                    <a:cubicBezTo>
                      <a:pt x="326378" y="245789"/>
                      <a:pt x="328749" y="243498"/>
                      <a:pt x="328749" y="240748"/>
                    </a:cubicBezTo>
                    <a:lnTo>
                      <a:pt x="328749" y="5040"/>
                    </a:lnTo>
                    <a:cubicBezTo>
                      <a:pt x="328654" y="2199"/>
                      <a:pt x="326378" y="0"/>
                      <a:pt x="323439" y="0"/>
                    </a:cubicBezTo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A36A4CC-9EAE-4F83-8FC6-695FA888470E}"/>
                  </a:ext>
                </a:extLst>
              </p:cNvPr>
              <p:cNvSpPr/>
              <p:nvPr/>
            </p:nvSpPr>
            <p:spPr>
              <a:xfrm>
                <a:off x="884327" y="1411234"/>
                <a:ext cx="75389" cy="116021"/>
              </a:xfrm>
              <a:custGeom>
                <a:avLst/>
                <a:gdLst>
                  <a:gd name="connsiteX0" fmla="*/ 1049 w 75389"/>
                  <a:gd name="connsiteY0" fmla="*/ 89536 h 116021"/>
                  <a:gd name="connsiteX1" fmla="*/ 14419 w 75389"/>
                  <a:gd name="connsiteY1" fmla="*/ 115013 h 116021"/>
                  <a:gd name="connsiteX2" fmla="*/ 20962 w 75389"/>
                  <a:gd name="connsiteY2" fmla="*/ 116021 h 116021"/>
                  <a:gd name="connsiteX3" fmla="*/ 40780 w 75389"/>
                  <a:gd name="connsiteY3" fmla="*/ 102091 h 116021"/>
                  <a:gd name="connsiteX4" fmla="*/ 75390 w 75389"/>
                  <a:gd name="connsiteY4" fmla="*/ 0 h 116021"/>
                  <a:gd name="connsiteX5" fmla="*/ 31487 w 75389"/>
                  <a:gd name="connsiteY5" fmla="*/ 0 h 116021"/>
                  <a:gd name="connsiteX6" fmla="*/ 1049 w 75389"/>
                  <a:gd name="connsiteY6" fmla="*/ 89536 h 11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389" h="116021">
                    <a:moveTo>
                      <a:pt x="1049" y="89536"/>
                    </a:moveTo>
                    <a:cubicBezTo>
                      <a:pt x="-2554" y="100167"/>
                      <a:pt x="3420" y="111530"/>
                      <a:pt x="14419" y="115013"/>
                    </a:cubicBezTo>
                    <a:cubicBezTo>
                      <a:pt x="16600" y="115654"/>
                      <a:pt x="18781" y="116021"/>
                      <a:pt x="20962" y="116021"/>
                    </a:cubicBezTo>
                    <a:cubicBezTo>
                      <a:pt x="29780" y="116021"/>
                      <a:pt x="37935" y="110614"/>
                      <a:pt x="40780" y="102091"/>
                    </a:cubicBezTo>
                    <a:lnTo>
                      <a:pt x="75390" y="0"/>
                    </a:lnTo>
                    <a:lnTo>
                      <a:pt x="31487" y="0"/>
                    </a:lnTo>
                    <a:lnTo>
                      <a:pt x="1049" y="89536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56E5995-844C-47B0-A0A1-3644DBABB6CD}"/>
                  </a:ext>
                </a:extLst>
              </p:cNvPr>
              <p:cNvSpPr/>
              <p:nvPr/>
            </p:nvSpPr>
            <p:spPr>
              <a:xfrm>
                <a:off x="954496" y="1411143"/>
                <a:ext cx="61734" cy="116021"/>
              </a:xfrm>
              <a:custGeom>
                <a:avLst/>
                <a:gdLst>
                  <a:gd name="connsiteX0" fmla="*/ 385 w 61734"/>
                  <a:gd name="connsiteY0" fmla="*/ 92010 h 116021"/>
                  <a:gd name="connsiteX1" fmla="*/ 16884 w 61734"/>
                  <a:gd name="connsiteY1" fmla="*/ 115654 h 116021"/>
                  <a:gd name="connsiteX2" fmla="*/ 20961 w 61734"/>
                  <a:gd name="connsiteY2" fmla="*/ 116021 h 116021"/>
                  <a:gd name="connsiteX3" fmla="*/ 41443 w 61734"/>
                  <a:gd name="connsiteY3" fmla="*/ 99708 h 116021"/>
                  <a:gd name="connsiteX4" fmla="*/ 61735 w 61734"/>
                  <a:gd name="connsiteY4" fmla="*/ 0 h 116021"/>
                  <a:gd name="connsiteX5" fmla="*/ 19160 w 61734"/>
                  <a:gd name="connsiteY5" fmla="*/ 0 h 116021"/>
                  <a:gd name="connsiteX6" fmla="*/ 385 w 61734"/>
                  <a:gd name="connsiteY6" fmla="*/ 92010 h 11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34" h="116021">
                    <a:moveTo>
                      <a:pt x="385" y="92010"/>
                    </a:moveTo>
                    <a:cubicBezTo>
                      <a:pt x="-1796" y="102916"/>
                      <a:pt x="5505" y="113547"/>
                      <a:pt x="16884" y="115654"/>
                    </a:cubicBezTo>
                    <a:cubicBezTo>
                      <a:pt x="18211" y="115929"/>
                      <a:pt x="19634" y="116021"/>
                      <a:pt x="20961" y="116021"/>
                    </a:cubicBezTo>
                    <a:cubicBezTo>
                      <a:pt x="30728" y="116021"/>
                      <a:pt x="39452" y="109331"/>
                      <a:pt x="41443" y="99708"/>
                    </a:cubicBezTo>
                    <a:lnTo>
                      <a:pt x="61735" y="0"/>
                    </a:lnTo>
                    <a:lnTo>
                      <a:pt x="19160" y="0"/>
                    </a:lnTo>
                    <a:lnTo>
                      <a:pt x="385" y="92010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3C126AC-C2F1-404D-9A2C-3F8AB13B9374}"/>
                  </a:ext>
                </a:extLst>
              </p:cNvPr>
              <p:cNvSpPr/>
              <p:nvPr/>
            </p:nvSpPr>
            <p:spPr>
              <a:xfrm>
                <a:off x="1024624" y="1411143"/>
                <a:ext cx="48215" cy="116021"/>
              </a:xfrm>
              <a:custGeom>
                <a:avLst/>
                <a:gdLst>
                  <a:gd name="connsiteX0" fmla="*/ 46 w 48215"/>
                  <a:gd name="connsiteY0" fmla="*/ 94576 h 116021"/>
                  <a:gd name="connsiteX1" fmla="*/ 19485 w 48215"/>
                  <a:gd name="connsiteY1" fmla="*/ 116021 h 116021"/>
                  <a:gd name="connsiteX2" fmla="*/ 20907 w 48215"/>
                  <a:gd name="connsiteY2" fmla="*/ 116021 h 116021"/>
                  <a:gd name="connsiteX3" fmla="*/ 41673 w 48215"/>
                  <a:gd name="connsiteY3" fmla="*/ 97142 h 116021"/>
                  <a:gd name="connsiteX4" fmla="*/ 48216 w 48215"/>
                  <a:gd name="connsiteY4" fmla="*/ 0 h 116021"/>
                  <a:gd name="connsiteX5" fmla="*/ 6399 w 48215"/>
                  <a:gd name="connsiteY5" fmla="*/ 0 h 116021"/>
                  <a:gd name="connsiteX6" fmla="*/ 46 w 48215"/>
                  <a:gd name="connsiteY6" fmla="*/ 94576 h 11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215" h="116021">
                    <a:moveTo>
                      <a:pt x="46" y="94576"/>
                    </a:moveTo>
                    <a:cubicBezTo>
                      <a:pt x="-713" y="105665"/>
                      <a:pt x="8011" y="115288"/>
                      <a:pt x="19485" y="116021"/>
                    </a:cubicBezTo>
                    <a:cubicBezTo>
                      <a:pt x="19959" y="116021"/>
                      <a:pt x="20433" y="116021"/>
                      <a:pt x="20907" y="116021"/>
                    </a:cubicBezTo>
                    <a:cubicBezTo>
                      <a:pt x="31811" y="116021"/>
                      <a:pt x="41009" y="107865"/>
                      <a:pt x="41673" y="97142"/>
                    </a:cubicBezTo>
                    <a:lnTo>
                      <a:pt x="48216" y="0"/>
                    </a:lnTo>
                    <a:lnTo>
                      <a:pt x="6399" y="0"/>
                    </a:lnTo>
                    <a:lnTo>
                      <a:pt x="46" y="94576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B3BB2FC-37D5-4DE4-909A-52069806CB98}"/>
                  </a:ext>
                </a:extLst>
              </p:cNvPr>
              <p:cNvSpPr/>
              <p:nvPr/>
            </p:nvSpPr>
            <p:spPr>
              <a:xfrm>
                <a:off x="1088201" y="1411143"/>
                <a:ext cx="48310" cy="116021"/>
              </a:xfrm>
              <a:custGeom>
                <a:avLst/>
                <a:gdLst>
                  <a:gd name="connsiteX0" fmla="*/ 6638 w 48310"/>
                  <a:gd name="connsiteY0" fmla="*/ 97142 h 116021"/>
                  <a:gd name="connsiteX1" fmla="*/ 27404 w 48310"/>
                  <a:gd name="connsiteY1" fmla="*/ 116021 h 116021"/>
                  <a:gd name="connsiteX2" fmla="*/ 28826 w 48310"/>
                  <a:gd name="connsiteY2" fmla="*/ 115929 h 116021"/>
                  <a:gd name="connsiteX3" fmla="*/ 48265 w 48310"/>
                  <a:gd name="connsiteY3" fmla="*/ 94485 h 116021"/>
                  <a:gd name="connsiteX4" fmla="*/ 41817 w 48310"/>
                  <a:gd name="connsiteY4" fmla="*/ 0 h 116021"/>
                  <a:gd name="connsiteX5" fmla="*/ 0 w 48310"/>
                  <a:gd name="connsiteY5" fmla="*/ 0 h 116021"/>
                  <a:gd name="connsiteX6" fmla="*/ 6638 w 48310"/>
                  <a:gd name="connsiteY6" fmla="*/ 97142 h 11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310" h="116021">
                    <a:moveTo>
                      <a:pt x="6638" y="97142"/>
                    </a:moveTo>
                    <a:cubicBezTo>
                      <a:pt x="7396" y="107773"/>
                      <a:pt x="16499" y="116021"/>
                      <a:pt x="27404" y="116021"/>
                    </a:cubicBezTo>
                    <a:cubicBezTo>
                      <a:pt x="27878" y="116021"/>
                      <a:pt x="28352" y="116021"/>
                      <a:pt x="28826" y="115929"/>
                    </a:cubicBezTo>
                    <a:cubicBezTo>
                      <a:pt x="40299" y="115196"/>
                      <a:pt x="49023" y="105574"/>
                      <a:pt x="48265" y="94485"/>
                    </a:cubicBezTo>
                    <a:lnTo>
                      <a:pt x="41817" y="0"/>
                    </a:lnTo>
                    <a:lnTo>
                      <a:pt x="0" y="0"/>
                    </a:lnTo>
                    <a:lnTo>
                      <a:pt x="6638" y="97142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62FC986-60E6-44D2-8A6B-8DD70E3AECA2}"/>
                  </a:ext>
                </a:extLst>
              </p:cNvPr>
              <p:cNvSpPr/>
              <p:nvPr/>
            </p:nvSpPr>
            <p:spPr>
              <a:xfrm>
                <a:off x="1145094" y="1411234"/>
                <a:ext cx="61636" cy="115929"/>
              </a:xfrm>
              <a:custGeom>
                <a:avLst/>
                <a:gdLst>
                  <a:gd name="connsiteX0" fmla="*/ 20197 w 61636"/>
                  <a:gd name="connsiteY0" fmla="*/ 99617 h 115929"/>
                  <a:gd name="connsiteX1" fmla="*/ 40679 w 61636"/>
                  <a:gd name="connsiteY1" fmla="*/ 115929 h 115929"/>
                  <a:gd name="connsiteX2" fmla="*/ 44756 w 61636"/>
                  <a:gd name="connsiteY2" fmla="*/ 115563 h 115929"/>
                  <a:gd name="connsiteX3" fmla="*/ 61255 w 61636"/>
                  <a:gd name="connsiteY3" fmla="*/ 91919 h 115929"/>
                  <a:gd name="connsiteX4" fmla="*/ 42575 w 61636"/>
                  <a:gd name="connsiteY4" fmla="*/ 0 h 115929"/>
                  <a:gd name="connsiteX5" fmla="*/ 0 w 61636"/>
                  <a:gd name="connsiteY5" fmla="*/ 0 h 115929"/>
                  <a:gd name="connsiteX6" fmla="*/ 20197 w 61636"/>
                  <a:gd name="connsiteY6" fmla="*/ 99617 h 11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636" h="115929">
                    <a:moveTo>
                      <a:pt x="20197" y="99617"/>
                    </a:moveTo>
                    <a:cubicBezTo>
                      <a:pt x="22188" y="109239"/>
                      <a:pt x="30912" y="115929"/>
                      <a:pt x="40679" y="115929"/>
                    </a:cubicBezTo>
                    <a:cubicBezTo>
                      <a:pt x="42006" y="115929"/>
                      <a:pt x="43334" y="115838"/>
                      <a:pt x="44756" y="115563"/>
                    </a:cubicBezTo>
                    <a:cubicBezTo>
                      <a:pt x="56040" y="113455"/>
                      <a:pt x="63436" y="102824"/>
                      <a:pt x="61255" y="91919"/>
                    </a:cubicBezTo>
                    <a:lnTo>
                      <a:pt x="42575" y="0"/>
                    </a:lnTo>
                    <a:lnTo>
                      <a:pt x="0" y="0"/>
                    </a:lnTo>
                    <a:lnTo>
                      <a:pt x="20197" y="99617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768C4C-D386-4901-8C30-81ECC4AEB0D3}"/>
                  </a:ext>
                </a:extLst>
              </p:cNvPr>
              <p:cNvSpPr/>
              <p:nvPr/>
            </p:nvSpPr>
            <p:spPr>
              <a:xfrm>
                <a:off x="1201608" y="1411143"/>
                <a:ext cx="75295" cy="116021"/>
              </a:xfrm>
              <a:custGeom>
                <a:avLst/>
                <a:gdLst>
                  <a:gd name="connsiteX0" fmla="*/ 34515 w 75295"/>
                  <a:gd name="connsiteY0" fmla="*/ 102091 h 116021"/>
                  <a:gd name="connsiteX1" fmla="*/ 54333 w 75295"/>
                  <a:gd name="connsiteY1" fmla="*/ 116021 h 116021"/>
                  <a:gd name="connsiteX2" fmla="*/ 60876 w 75295"/>
                  <a:gd name="connsiteY2" fmla="*/ 115013 h 116021"/>
                  <a:gd name="connsiteX3" fmla="*/ 74246 w 75295"/>
                  <a:gd name="connsiteY3" fmla="*/ 89536 h 116021"/>
                  <a:gd name="connsiteX4" fmla="*/ 43903 w 75295"/>
                  <a:gd name="connsiteY4" fmla="*/ 0 h 116021"/>
                  <a:gd name="connsiteX5" fmla="*/ 0 w 75295"/>
                  <a:gd name="connsiteY5" fmla="*/ 0 h 116021"/>
                  <a:gd name="connsiteX6" fmla="*/ 34515 w 75295"/>
                  <a:gd name="connsiteY6" fmla="*/ 102091 h 11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295" h="116021">
                    <a:moveTo>
                      <a:pt x="34515" y="102091"/>
                    </a:moveTo>
                    <a:cubicBezTo>
                      <a:pt x="37360" y="110614"/>
                      <a:pt x="45610" y="116021"/>
                      <a:pt x="54333" y="116021"/>
                    </a:cubicBezTo>
                    <a:cubicBezTo>
                      <a:pt x="56514" y="116021"/>
                      <a:pt x="58695" y="115654"/>
                      <a:pt x="60876" y="115013"/>
                    </a:cubicBezTo>
                    <a:cubicBezTo>
                      <a:pt x="71875" y="111531"/>
                      <a:pt x="77849" y="100167"/>
                      <a:pt x="74246" y="89536"/>
                    </a:cubicBezTo>
                    <a:lnTo>
                      <a:pt x="43903" y="0"/>
                    </a:lnTo>
                    <a:lnTo>
                      <a:pt x="0" y="0"/>
                    </a:lnTo>
                    <a:lnTo>
                      <a:pt x="34515" y="102091"/>
                    </a:lnTo>
                    <a:close/>
                  </a:path>
                </a:pathLst>
              </a:custGeom>
              <a:grpFill/>
              <a:ln w="9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nl-BE" sz="1400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78496EB-06FB-4D2E-94AF-0A651C43E0ED}"/>
                </a:ext>
              </a:extLst>
            </p:cNvPr>
            <p:cNvSpPr/>
            <p:nvPr/>
          </p:nvSpPr>
          <p:spPr>
            <a:xfrm>
              <a:off x="614658" y="1576835"/>
              <a:ext cx="908113" cy="183379"/>
            </a:xfrm>
            <a:custGeom>
              <a:avLst/>
              <a:gdLst>
                <a:gd name="connsiteX0" fmla="*/ 303431 w 908113"/>
                <a:gd name="connsiteY0" fmla="*/ 0 h 183379"/>
                <a:gd name="connsiteX1" fmla="*/ 207566 w 908113"/>
                <a:gd name="connsiteY1" fmla="*/ 0 h 183379"/>
                <a:gd name="connsiteX2" fmla="*/ 0 w 908113"/>
                <a:gd name="connsiteY2" fmla="*/ 183379 h 183379"/>
                <a:gd name="connsiteX3" fmla="*/ 908113 w 908113"/>
                <a:gd name="connsiteY3" fmla="*/ 183379 h 183379"/>
                <a:gd name="connsiteX4" fmla="*/ 765406 w 908113"/>
                <a:gd name="connsiteY4" fmla="*/ 0 h 183379"/>
                <a:gd name="connsiteX5" fmla="*/ 632465 w 908113"/>
                <a:gd name="connsiteY5" fmla="*/ 0 h 183379"/>
                <a:gd name="connsiteX6" fmla="*/ 632370 w 908113"/>
                <a:gd name="connsiteY6" fmla="*/ 12739 h 183379"/>
                <a:gd name="connsiteX7" fmla="*/ 734778 w 908113"/>
                <a:gd name="connsiteY7" fmla="*/ 12739 h 183379"/>
                <a:gd name="connsiteX8" fmla="*/ 836617 w 908113"/>
                <a:gd name="connsiteY8" fmla="*/ 170549 h 183379"/>
                <a:gd name="connsiteX9" fmla="*/ 75953 w 908113"/>
                <a:gd name="connsiteY9" fmla="*/ 170549 h 183379"/>
                <a:gd name="connsiteX10" fmla="*/ 237435 w 908113"/>
                <a:gd name="connsiteY10" fmla="*/ 12739 h 183379"/>
                <a:gd name="connsiteX11" fmla="*/ 303431 w 908113"/>
                <a:gd name="connsiteY11" fmla="*/ 12739 h 18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8113" h="183379">
                  <a:moveTo>
                    <a:pt x="303431" y="0"/>
                  </a:moveTo>
                  <a:lnTo>
                    <a:pt x="207566" y="0"/>
                  </a:lnTo>
                  <a:lnTo>
                    <a:pt x="0" y="183379"/>
                  </a:lnTo>
                  <a:lnTo>
                    <a:pt x="908113" y="183379"/>
                  </a:lnTo>
                  <a:lnTo>
                    <a:pt x="765406" y="0"/>
                  </a:lnTo>
                  <a:lnTo>
                    <a:pt x="632465" y="0"/>
                  </a:lnTo>
                  <a:lnTo>
                    <a:pt x="632370" y="12739"/>
                  </a:lnTo>
                  <a:lnTo>
                    <a:pt x="734778" y="12739"/>
                  </a:lnTo>
                  <a:lnTo>
                    <a:pt x="836617" y="170549"/>
                  </a:lnTo>
                  <a:lnTo>
                    <a:pt x="75953" y="170549"/>
                  </a:lnTo>
                  <a:lnTo>
                    <a:pt x="237435" y="12739"/>
                  </a:lnTo>
                  <a:lnTo>
                    <a:pt x="303431" y="12739"/>
                  </a:lnTo>
                  <a:close/>
                </a:path>
              </a:pathLst>
            </a:custGeom>
            <a:grpFill/>
            <a:ln w="9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l-BE" sz="1400"/>
            </a:p>
          </p:txBody>
        </p:sp>
      </p:grpSp>
      <p:sp>
        <p:nvSpPr>
          <p:cNvPr id="17" name="Tekstvak 15">
            <a:extLst>
              <a:ext uri="{FF2B5EF4-FFF2-40B4-BE49-F238E27FC236}">
                <a16:creationId xmlns:a16="http://schemas.microsoft.com/office/drawing/2014/main" id="{FC21D3A4-E9F3-40FF-92A6-78B0FF19F59C}"/>
              </a:ext>
            </a:extLst>
          </p:cNvPr>
          <p:cNvSpPr txBox="1"/>
          <p:nvPr/>
        </p:nvSpPr>
        <p:spPr bwMode="auto">
          <a:xfrm>
            <a:off x="5634524" y="1784595"/>
            <a:ext cx="2732632" cy="9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defRPr b="0" i="0"/>
            </a:pPr>
            <a:r>
              <a:rPr lang="2057" sz="4600" b="1">
                <a:solidFill>
                  <a:srgbClr val="FFE07B"/>
                </a:solidFill>
              </a:rPr>
              <a:t>889,000 m</a:t>
            </a:r>
            <a:r>
              <a:rPr lang="2057" sz="4600" b="1" baseline="30000">
                <a:solidFill>
                  <a:srgbClr val="FFE07B"/>
                </a:solidFill>
              </a:rPr>
              <a:t>2</a:t>
            </a:r>
          </a:p>
          <a:p>
            <a:pPr algn="ctr">
              <a:lnSpc>
                <a:spcPct val="80000"/>
              </a:lnSpc>
              <a:defRPr b="0" i="0"/>
            </a:pPr>
            <a:r>
              <a:rPr lang="2057" sz="2800" b="1">
                <a:solidFill>
                  <a:schemeClr val="tx1">
                    <a:lumMod val="40000"/>
                    <a:lumOff val="60000"/>
                  </a:schemeClr>
                </a:solidFill>
              </a:rPr>
              <a:t>retail space</a:t>
            </a:r>
            <a:endParaRPr lang="nl-BE" sz="2900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26B0CE0-3F81-4803-A3A8-58A9508B9B68}"/>
              </a:ext>
            </a:extLst>
          </p:cNvPr>
          <p:cNvGrpSpPr>
            <a:grpSpLocks noChangeAspect="1"/>
          </p:cNvGrpSpPr>
          <p:nvPr/>
        </p:nvGrpSpPr>
        <p:grpSpPr>
          <a:xfrm>
            <a:off x="776410" y="3432762"/>
            <a:ext cx="949498" cy="1099414"/>
            <a:chOff x="3062573" y="1747421"/>
            <a:chExt cx="790178" cy="914942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DFCBD28-6000-4409-8890-473A757315F5}"/>
                </a:ext>
              </a:extLst>
            </p:cNvPr>
            <p:cNvSpPr/>
            <p:nvPr/>
          </p:nvSpPr>
          <p:spPr>
            <a:xfrm>
              <a:off x="3228927" y="1747421"/>
              <a:ext cx="457471" cy="457471"/>
            </a:xfrm>
            <a:custGeom>
              <a:avLst/>
              <a:gdLst>
                <a:gd name="connsiteX0" fmla="*/ 228212 w 457471"/>
                <a:gd name="connsiteY0" fmla="*/ 456088 h 457471"/>
                <a:gd name="connsiteX1" fmla="*/ -524 w 457471"/>
                <a:gd name="connsiteY1" fmla="*/ 227353 h 457471"/>
                <a:gd name="connsiteX2" fmla="*/ 228212 w 457471"/>
                <a:gd name="connsiteY2" fmla="*/ -1383 h 457471"/>
                <a:gd name="connsiteX3" fmla="*/ 456948 w 457471"/>
                <a:gd name="connsiteY3" fmla="*/ 227353 h 457471"/>
                <a:gd name="connsiteX4" fmla="*/ 228212 w 457471"/>
                <a:gd name="connsiteY4" fmla="*/ 456088 h 457471"/>
                <a:gd name="connsiteX5" fmla="*/ 228212 w 457471"/>
                <a:gd name="connsiteY5" fmla="*/ 40205 h 457471"/>
                <a:gd name="connsiteX6" fmla="*/ 41064 w 457471"/>
                <a:gd name="connsiteY6" fmla="*/ 227353 h 457471"/>
                <a:gd name="connsiteX7" fmla="*/ 228212 w 457471"/>
                <a:gd name="connsiteY7" fmla="*/ 414500 h 457471"/>
                <a:gd name="connsiteX8" fmla="*/ 415359 w 457471"/>
                <a:gd name="connsiteY8" fmla="*/ 227353 h 457471"/>
                <a:gd name="connsiteX9" fmla="*/ 228212 w 457471"/>
                <a:gd name="connsiteY9" fmla="*/ 40205 h 45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471" h="457471">
                  <a:moveTo>
                    <a:pt x="228212" y="456088"/>
                  </a:moveTo>
                  <a:cubicBezTo>
                    <a:pt x="101887" y="456088"/>
                    <a:pt x="-524" y="353780"/>
                    <a:pt x="-524" y="227353"/>
                  </a:cubicBezTo>
                  <a:cubicBezTo>
                    <a:pt x="-524" y="100923"/>
                    <a:pt x="101887" y="-1383"/>
                    <a:pt x="228212" y="-1383"/>
                  </a:cubicBezTo>
                  <a:cubicBezTo>
                    <a:pt x="354537" y="-1383"/>
                    <a:pt x="456948" y="100923"/>
                    <a:pt x="456948" y="227353"/>
                  </a:cubicBezTo>
                  <a:cubicBezTo>
                    <a:pt x="456948" y="353780"/>
                    <a:pt x="354537" y="456088"/>
                    <a:pt x="228212" y="456088"/>
                  </a:cubicBezTo>
                  <a:close/>
                  <a:moveTo>
                    <a:pt x="228212" y="40205"/>
                  </a:moveTo>
                  <a:cubicBezTo>
                    <a:pt x="124844" y="40205"/>
                    <a:pt x="41064" y="124004"/>
                    <a:pt x="41064" y="227353"/>
                  </a:cubicBezTo>
                  <a:cubicBezTo>
                    <a:pt x="41064" y="330699"/>
                    <a:pt x="124844" y="414500"/>
                    <a:pt x="228212" y="414500"/>
                  </a:cubicBezTo>
                  <a:cubicBezTo>
                    <a:pt x="331580" y="414500"/>
                    <a:pt x="415359" y="330699"/>
                    <a:pt x="415359" y="227353"/>
                  </a:cubicBezTo>
                  <a:cubicBezTo>
                    <a:pt x="415359" y="124004"/>
                    <a:pt x="331580" y="40205"/>
                    <a:pt x="228212" y="40205"/>
                  </a:cubicBez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4B32786-FBA7-493C-B9B7-A436765E10CC}"/>
                </a:ext>
              </a:extLst>
            </p:cNvPr>
            <p:cNvSpPr/>
            <p:nvPr/>
          </p:nvSpPr>
          <p:spPr>
            <a:xfrm>
              <a:off x="3062573" y="2288069"/>
              <a:ext cx="790178" cy="374294"/>
            </a:xfrm>
            <a:custGeom>
              <a:avLst/>
              <a:gdLst>
                <a:gd name="connsiteX0" fmla="*/ 789654 w 790178"/>
                <a:gd name="connsiteY0" fmla="*/ 372912 h 374294"/>
                <a:gd name="connsiteX1" fmla="*/ -524 w 790178"/>
                <a:gd name="connsiteY1" fmla="*/ 372912 h 374294"/>
                <a:gd name="connsiteX2" fmla="*/ -524 w 790178"/>
                <a:gd name="connsiteY2" fmla="*/ 227353 h 374294"/>
                <a:gd name="connsiteX3" fmla="*/ 228212 w 790178"/>
                <a:gd name="connsiteY3" fmla="*/ -1383 h 374294"/>
                <a:gd name="connsiteX4" fmla="*/ 560918 w 790178"/>
                <a:gd name="connsiteY4" fmla="*/ -1383 h 374294"/>
                <a:gd name="connsiteX5" fmla="*/ 789654 w 790178"/>
                <a:gd name="connsiteY5" fmla="*/ 227353 h 374294"/>
                <a:gd name="connsiteX6" fmla="*/ 41064 w 790178"/>
                <a:gd name="connsiteY6" fmla="*/ 331323 h 374294"/>
                <a:gd name="connsiteX7" fmla="*/ 748066 w 790178"/>
                <a:gd name="connsiteY7" fmla="*/ 331323 h 374294"/>
                <a:gd name="connsiteX8" fmla="*/ 748066 w 790178"/>
                <a:gd name="connsiteY8" fmla="*/ 227353 h 374294"/>
                <a:gd name="connsiteX9" fmla="*/ 560918 w 790178"/>
                <a:gd name="connsiteY9" fmla="*/ 40205 h 374294"/>
                <a:gd name="connsiteX10" fmla="*/ 228212 w 790178"/>
                <a:gd name="connsiteY10" fmla="*/ 40205 h 374294"/>
                <a:gd name="connsiteX11" fmla="*/ 41064 w 790178"/>
                <a:gd name="connsiteY11" fmla="*/ 227353 h 37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178" h="374294">
                  <a:moveTo>
                    <a:pt x="789654" y="372912"/>
                  </a:moveTo>
                  <a:lnTo>
                    <a:pt x="-524" y="372912"/>
                  </a:lnTo>
                  <a:lnTo>
                    <a:pt x="-524" y="227353"/>
                  </a:lnTo>
                  <a:cubicBezTo>
                    <a:pt x="-524" y="100923"/>
                    <a:pt x="101887" y="-1383"/>
                    <a:pt x="228212" y="-1383"/>
                  </a:cubicBezTo>
                  <a:lnTo>
                    <a:pt x="560918" y="-1383"/>
                  </a:lnTo>
                  <a:cubicBezTo>
                    <a:pt x="687243" y="-1383"/>
                    <a:pt x="789654" y="100923"/>
                    <a:pt x="789654" y="227353"/>
                  </a:cubicBezTo>
                  <a:close/>
                  <a:moveTo>
                    <a:pt x="41064" y="331323"/>
                  </a:moveTo>
                  <a:lnTo>
                    <a:pt x="748066" y="331323"/>
                  </a:lnTo>
                  <a:lnTo>
                    <a:pt x="748066" y="227353"/>
                  </a:lnTo>
                  <a:cubicBezTo>
                    <a:pt x="748066" y="124004"/>
                    <a:pt x="664286" y="40205"/>
                    <a:pt x="560918" y="40205"/>
                  </a:cubicBezTo>
                  <a:lnTo>
                    <a:pt x="228212" y="40205"/>
                  </a:lnTo>
                  <a:cubicBezTo>
                    <a:pt x="124844" y="40205"/>
                    <a:pt x="41064" y="124004"/>
                    <a:pt x="41064" y="227353"/>
                  </a:cubicBez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F395F8-D521-4209-9CA5-6A75192FCB1D}"/>
                </a:ext>
              </a:extLst>
            </p:cNvPr>
            <p:cNvSpPr/>
            <p:nvPr/>
          </p:nvSpPr>
          <p:spPr>
            <a:xfrm>
              <a:off x="3374332" y="2288069"/>
              <a:ext cx="166444" cy="124764"/>
            </a:xfrm>
            <a:custGeom>
              <a:avLst/>
              <a:gdLst>
                <a:gd name="connsiteX0" fmla="*/ 103600 w 166444"/>
                <a:gd name="connsiteY0" fmla="*/ 123382 h 124764"/>
                <a:gd name="connsiteX1" fmla="*/ 62012 w 166444"/>
                <a:gd name="connsiteY1" fmla="*/ 123382 h 124764"/>
                <a:gd name="connsiteX2" fmla="*/ 43296 w 166444"/>
                <a:gd name="connsiteY2" fmla="*/ 111944 h 124764"/>
                <a:gd name="connsiteX3" fmla="*/ 1708 w 166444"/>
                <a:gd name="connsiteY3" fmla="*/ 28768 h 124764"/>
                <a:gd name="connsiteX4" fmla="*/ 10921 w 166444"/>
                <a:gd name="connsiteY4" fmla="*/ 904 h 124764"/>
                <a:gd name="connsiteX5" fmla="*/ 20423 w 166444"/>
                <a:gd name="connsiteY5" fmla="*/ -1383 h 124764"/>
                <a:gd name="connsiteX6" fmla="*/ 145188 w 166444"/>
                <a:gd name="connsiteY6" fmla="*/ -1383 h 124764"/>
                <a:gd name="connsiteX7" fmla="*/ 165920 w 166444"/>
                <a:gd name="connsiteY7" fmla="*/ 19411 h 124764"/>
                <a:gd name="connsiteX8" fmla="*/ 163695 w 166444"/>
                <a:gd name="connsiteY8" fmla="*/ 28768 h 124764"/>
                <a:gd name="connsiteX9" fmla="*/ 122107 w 166444"/>
                <a:gd name="connsiteY9" fmla="*/ 111944 h 124764"/>
                <a:gd name="connsiteX10" fmla="*/ 103600 w 166444"/>
                <a:gd name="connsiteY10" fmla="*/ 123382 h 124764"/>
                <a:gd name="connsiteX11" fmla="*/ 74696 w 166444"/>
                <a:gd name="connsiteY11" fmla="*/ 81794 h 124764"/>
                <a:gd name="connsiteX12" fmla="*/ 90708 w 166444"/>
                <a:gd name="connsiteY12" fmla="*/ 81794 h 124764"/>
                <a:gd name="connsiteX13" fmla="*/ 111502 w 166444"/>
                <a:gd name="connsiteY13" fmla="*/ 40205 h 124764"/>
                <a:gd name="connsiteX14" fmla="*/ 53902 w 166444"/>
                <a:gd name="connsiteY14" fmla="*/ 40205 h 1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6444" h="124761">
                  <a:moveTo>
                    <a:pt x="103600" y="123382"/>
                  </a:moveTo>
                  <a:lnTo>
                    <a:pt x="62012" y="123382"/>
                  </a:lnTo>
                  <a:cubicBezTo>
                    <a:pt x="54110" y="123382"/>
                    <a:pt x="46853" y="119014"/>
                    <a:pt x="43296" y="111944"/>
                  </a:cubicBezTo>
                  <a:lnTo>
                    <a:pt x="1708" y="28768"/>
                  </a:lnTo>
                  <a:cubicBezTo>
                    <a:pt x="-3469" y="18579"/>
                    <a:pt x="669" y="6103"/>
                    <a:pt x="10921" y="904"/>
                  </a:cubicBezTo>
                  <a:cubicBezTo>
                    <a:pt x="13873" y="-553"/>
                    <a:pt x="17117" y="-1383"/>
                    <a:pt x="20423" y="-1383"/>
                  </a:cubicBezTo>
                  <a:lnTo>
                    <a:pt x="145188" y="-1383"/>
                  </a:lnTo>
                  <a:cubicBezTo>
                    <a:pt x="156667" y="-1383"/>
                    <a:pt x="165962" y="7974"/>
                    <a:pt x="165920" y="19411"/>
                  </a:cubicBezTo>
                  <a:cubicBezTo>
                    <a:pt x="165899" y="22737"/>
                    <a:pt x="165151" y="25856"/>
                    <a:pt x="163695" y="28768"/>
                  </a:cubicBezTo>
                  <a:lnTo>
                    <a:pt x="122107" y="111944"/>
                  </a:lnTo>
                  <a:cubicBezTo>
                    <a:pt x="118593" y="119014"/>
                    <a:pt x="111440" y="123382"/>
                    <a:pt x="103600" y="123382"/>
                  </a:cubicBezTo>
                  <a:close/>
                  <a:moveTo>
                    <a:pt x="74696" y="81794"/>
                  </a:moveTo>
                  <a:lnTo>
                    <a:pt x="90708" y="81794"/>
                  </a:lnTo>
                  <a:lnTo>
                    <a:pt x="111502" y="40205"/>
                  </a:lnTo>
                  <a:lnTo>
                    <a:pt x="53902" y="40205"/>
                  </a:ln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1B2B09-9394-4705-B975-FA91C9895D34}"/>
                </a:ext>
              </a:extLst>
            </p:cNvPr>
            <p:cNvSpPr/>
            <p:nvPr/>
          </p:nvSpPr>
          <p:spPr>
            <a:xfrm>
              <a:off x="3395278" y="2371245"/>
              <a:ext cx="124766" cy="291117"/>
            </a:xfrm>
            <a:custGeom>
              <a:avLst/>
              <a:gdLst>
                <a:gd name="connsiteX0" fmla="*/ 103449 w 124766"/>
                <a:gd name="connsiteY0" fmla="*/ 289735 h 291117"/>
                <a:gd name="connsiteX1" fmla="*/ 20272 w 124766"/>
                <a:gd name="connsiteY1" fmla="*/ 289735 h 291117"/>
                <a:gd name="connsiteX2" fmla="*/ -522 w 124766"/>
                <a:gd name="connsiteY2" fmla="*/ 268941 h 291117"/>
                <a:gd name="connsiteX3" fmla="*/ -522 w 124766"/>
                <a:gd name="connsiteY3" fmla="*/ 61000 h 291117"/>
                <a:gd name="connsiteX4" fmla="*/ 1557 w 124766"/>
                <a:gd name="connsiteY4" fmla="*/ 51641 h 291117"/>
                <a:gd name="connsiteX5" fmla="*/ 22351 w 124766"/>
                <a:gd name="connsiteY5" fmla="*/ 10052 h 291117"/>
                <a:gd name="connsiteX6" fmla="*/ 41066 w 124766"/>
                <a:gd name="connsiteY6" fmla="*/ -1383 h 291117"/>
                <a:gd name="connsiteX7" fmla="*/ 82654 w 124766"/>
                <a:gd name="connsiteY7" fmla="*/ -1383 h 291117"/>
                <a:gd name="connsiteX8" fmla="*/ 101162 w 124766"/>
                <a:gd name="connsiteY8" fmla="*/ 10052 h 291117"/>
                <a:gd name="connsiteX9" fmla="*/ 121956 w 124766"/>
                <a:gd name="connsiteY9" fmla="*/ 51641 h 291117"/>
                <a:gd name="connsiteX10" fmla="*/ 124243 w 124766"/>
                <a:gd name="connsiteY10" fmla="*/ 61000 h 291117"/>
                <a:gd name="connsiteX11" fmla="*/ 124243 w 124766"/>
                <a:gd name="connsiteY11" fmla="*/ 268941 h 291117"/>
                <a:gd name="connsiteX12" fmla="*/ 103449 w 124766"/>
                <a:gd name="connsiteY12" fmla="*/ 289735 h 291117"/>
                <a:gd name="connsiteX13" fmla="*/ 41066 w 124766"/>
                <a:gd name="connsiteY13" fmla="*/ 248147 h 291117"/>
                <a:gd name="connsiteX14" fmla="*/ 82654 w 124766"/>
                <a:gd name="connsiteY14" fmla="*/ 248147 h 291117"/>
                <a:gd name="connsiteX15" fmla="*/ 82654 w 124766"/>
                <a:gd name="connsiteY15" fmla="*/ 65366 h 291117"/>
                <a:gd name="connsiteX16" fmla="*/ 69762 w 124766"/>
                <a:gd name="connsiteY16" fmla="*/ 39581 h 291117"/>
                <a:gd name="connsiteX17" fmla="*/ 53750 w 124766"/>
                <a:gd name="connsiteY17" fmla="*/ 39581 h 291117"/>
                <a:gd name="connsiteX18" fmla="*/ 41066 w 124766"/>
                <a:gd name="connsiteY18" fmla="*/ 65366 h 29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766" h="291117">
                  <a:moveTo>
                    <a:pt x="103449" y="289735"/>
                  </a:moveTo>
                  <a:lnTo>
                    <a:pt x="20272" y="289735"/>
                  </a:lnTo>
                  <a:cubicBezTo>
                    <a:pt x="8794" y="289735"/>
                    <a:pt x="-522" y="280376"/>
                    <a:pt x="-522" y="268941"/>
                  </a:cubicBezTo>
                  <a:lnTo>
                    <a:pt x="-522" y="61000"/>
                  </a:lnTo>
                  <a:cubicBezTo>
                    <a:pt x="-564" y="57672"/>
                    <a:pt x="143" y="54552"/>
                    <a:pt x="1557" y="51641"/>
                  </a:cubicBezTo>
                  <a:lnTo>
                    <a:pt x="22351" y="10052"/>
                  </a:lnTo>
                  <a:cubicBezTo>
                    <a:pt x="25907" y="2983"/>
                    <a:pt x="33164" y="-1383"/>
                    <a:pt x="41066" y="-1383"/>
                  </a:cubicBezTo>
                  <a:lnTo>
                    <a:pt x="82654" y="-1383"/>
                  </a:lnTo>
                  <a:cubicBezTo>
                    <a:pt x="90494" y="-1383"/>
                    <a:pt x="97647" y="2983"/>
                    <a:pt x="101162" y="10052"/>
                  </a:cubicBezTo>
                  <a:lnTo>
                    <a:pt x="121956" y="51641"/>
                  </a:lnTo>
                  <a:cubicBezTo>
                    <a:pt x="123432" y="54552"/>
                    <a:pt x="124222" y="57672"/>
                    <a:pt x="124243" y="61000"/>
                  </a:cubicBezTo>
                  <a:lnTo>
                    <a:pt x="124243" y="268941"/>
                  </a:lnTo>
                  <a:cubicBezTo>
                    <a:pt x="124243" y="280376"/>
                    <a:pt x="114927" y="289735"/>
                    <a:pt x="103449" y="289735"/>
                  </a:cubicBezTo>
                  <a:close/>
                  <a:moveTo>
                    <a:pt x="41066" y="248147"/>
                  </a:moveTo>
                  <a:lnTo>
                    <a:pt x="82654" y="248147"/>
                  </a:lnTo>
                  <a:lnTo>
                    <a:pt x="82654" y="65366"/>
                  </a:lnTo>
                  <a:lnTo>
                    <a:pt x="69762" y="39581"/>
                  </a:lnTo>
                  <a:lnTo>
                    <a:pt x="53750" y="39581"/>
                  </a:lnTo>
                  <a:lnTo>
                    <a:pt x="41066" y="65366"/>
                  </a:ln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5455C0D-30CC-4757-A276-96B6436EB299}"/>
                </a:ext>
              </a:extLst>
            </p:cNvPr>
            <p:cNvSpPr/>
            <p:nvPr/>
          </p:nvSpPr>
          <p:spPr>
            <a:xfrm>
              <a:off x="3186506" y="2496009"/>
              <a:ext cx="41588" cy="145558"/>
            </a:xfrm>
            <a:custGeom>
              <a:avLst/>
              <a:gdLst>
                <a:gd name="connsiteX0" fmla="*/ 0 w 41588"/>
                <a:gd name="connsiteY0" fmla="*/ 0 h 145558"/>
                <a:gd name="connsiteX1" fmla="*/ 41588 w 41588"/>
                <a:gd name="connsiteY1" fmla="*/ 0 h 145558"/>
                <a:gd name="connsiteX2" fmla="*/ 41588 w 41588"/>
                <a:gd name="connsiteY2" fmla="*/ 145559 h 145558"/>
                <a:gd name="connsiteX3" fmla="*/ 0 w 41588"/>
                <a:gd name="connsiteY3" fmla="*/ 145559 h 1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88" h="145558">
                  <a:moveTo>
                    <a:pt x="0" y="0"/>
                  </a:moveTo>
                  <a:lnTo>
                    <a:pt x="41588" y="0"/>
                  </a:lnTo>
                  <a:lnTo>
                    <a:pt x="41588" y="145559"/>
                  </a:lnTo>
                  <a:lnTo>
                    <a:pt x="0" y="145559"/>
                  </a:ln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996285F-BF7C-4A82-B6C2-91D98BD54A48}"/>
                </a:ext>
              </a:extLst>
            </p:cNvPr>
            <p:cNvSpPr/>
            <p:nvPr/>
          </p:nvSpPr>
          <p:spPr>
            <a:xfrm>
              <a:off x="3685566" y="2496009"/>
              <a:ext cx="41588" cy="145558"/>
            </a:xfrm>
            <a:custGeom>
              <a:avLst/>
              <a:gdLst>
                <a:gd name="connsiteX0" fmla="*/ 0 w 41588"/>
                <a:gd name="connsiteY0" fmla="*/ 0 h 145558"/>
                <a:gd name="connsiteX1" fmla="*/ 41588 w 41588"/>
                <a:gd name="connsiteY1" fmla="*/ 0 h 145558"/>
                <a:gd name="connsiteX2" fmla="*/ 41588 w 41588"/>
                <a:gd name="connsiteY2" fmla="*/ 145559 h 145558"/>
                <a:gd name="connsiteX3" fmla="*/ 0 w 41588"/>
                <a:gd name="connsiteY3" fmla="*/ 145559 h 1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88" h="145558">
                  <a:moveTo>
                    <a:pt x="0" y="0"/>
                  </a:moveTo>
                  <a:lnTo>
                    <a:pt x="41588" y="0"/>
                  </a:lnTo>
                  <a:lnTo>
                    <a:pt x="41588" y="145559"/>
                  </a:lnTo>
                  <a:lnTo>
                    <a:pt x="0" y="145559"/>
                  </a:lnTo>
                  <a:close/>
                </a:path>
              </a:pathLst>
            </a:custGeom>
            <a:grpFill/>
            <a:ln w="20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</p:grpSp>
      <p:sp>
        <p:nvSpPr>
          <p:cNvPr id="63" name="Tekstvak 18">
            <a:extLst>
              <a:ext uri="{FF2B5EF4-FFF2-40B4-BE49-F238E27FC236}">
                <a16:creationId xmlns:a16="http://schemas.microsoft.com/office/drawing/2014/main" id="{5AF95A93-4706-4411-9E03-5664FDEBD84F}"/>
              </a:ext>
            </a:extLst>
          </p:cNvPr>
          <p:cNvSpPr txBox="1"/>
          <p:nvPr/>
        </p:nvSpPr>
        <p:spPr bwMode="auto">
          <a:xfrm>
            <a:off x="1908496" y="3372260"/>
            <a:ext cx="1378906" cy="12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defRPr b="0" i="0"/>
            </a:pPr>
            <a:r>
              <a:rPr lang="2057" sz="6000" b="1">
                <a:solidFill>
                  <a:srgbClr val="FFE07B"/>
                </a:solidFill>
              </a:rPr>
              <a:t>588</a:t>
            </a:r>
            <a:endParaRPr lang="nl-BE" sz="4000" b="1">
              <a:solidFill>
                <a:srgbClr val="FFE07B"/>
              </a:solidFill>
            </a:endParaRPr>
          </a:p>
          <a:p>
            <a:pPr>
              <a:lnSpc>
                <a:spcPct val="80000"/>
              </a:lnSpc>
              <a:defRPr b="0" i="0"/>
            </a:pPr>
            <a:r>
              <a:rPr lang="2057" sz="2000" b="1">
                <a:solidFill>
                  <a:schemeClr val="tx1">
                    <a:lumMod val="40000"/>
                    <a:lumOff val="60000"/>
                  </a:schemeClr>
                </a:solidFill>
              </a:rPr>
              <a:t>independent</a:t>
            </a:r>
            <a:br>
              <a:rPr lang="2057" sz="2000" b="1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2057" sz="2000" b="1">
                <a:solidFill>
                  <a:schemeClr val="tx1">
                    <a:lumMod val="40000"/>
                    <a:lumOff val="60000"/>
                  </a:schemeClr>
                </a:solidFill>
              </a:rPr>
              <a:t>storekeepers</a:t>
            </a:r>
          </a:p>
        </p:txBody>
      </p:sp>
      <p:sp>
        <p:nvSpPr>
          <p:cNvPr id="64" name="Tekstvak 18">
            <a:extLst>
              <a:ext uri="{FF2B5EF4-FFF2-40B4-BE49-F238E27FC236}">
                <a16:creationId xmlns:a16="http://schemas.microsoft.com/office/drawing/2014/main" id="{96E2547F-BD96-498C-9170-1B32CEB9C6A0}"/>
              </a:ext>
            </a:extLst>
          </p:cNvPr>
          <p:cNvSpPr txBox="1"/>
          <p:nvPr/>
        </p:nvSpPr>
        <p:spPr bwMode="auto">
          <a:xfrm>
            <a:off x="4220789" y="3469892"/>
            <a:ext cx="1987650" cy="102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defRPr b="0" i="0"/>
            </a:pPr>
            <a:r>
              <a:rPr lang="2057" sz="5600" b="1">
                <a:solidFill>
                  <a:srgbClr val="FFE07B"/>
                </a:solidFill>
              </a:rPr>
              <a:t>32,996</a:t>
            </a:r>
          </a:p>
          <a:p>
            <a:pPr algn="ctr">
              <a:lnSpc>
                <a:spcPct val="80000"/>
              </a:lnSpc>
              <a:defRPr b="0" i="0"/>
            </a:pPr>
            <a:r>
              <a:rPr lang="2057" sz="2800" b="1">
                <a:solidFill>
                  <a:schemeClr val="tx1">
                    <a:lumMod val="40000"/>
                    <a:lumOff val="60000"/>
                  </a:schemeClr>
                </a:solidFill>
              </a:rPr>
              <a:t>employees</a:t>
            </a:r>
            <a:endParaRPr lang="nl-BE" sz="3200" b="1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F3A61CD-166B-4150-B3C4-D2E4B1083BB9}"/>
              </a:ext>
            </a:extLst>
          </p:cNvPr>
          <p:cNvGrpSpPr/>
          <p:nvPr/>
        </p:nvGrpSpPr>
        <p:grpSpPr>
          <a:xfrm>
            <a:off x="6360758" y="3542238"/>
            <a:ext cx="2029918" cy="880462"/>
            <a:chOff x="855015" y="4015740"/>
            <a:chExt cx="1261367" cy="547112"/>
          </a:xfrm>
          <a:solidFill>
            <a:schemeClr val="tx1">
              <a:lumMod val="40000"/>
              <a:lumOff val="60000"/>
            </a:schemeClr>
          </a:solidFill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EFBAFD-87E3-4BC9-AFD8-CD756F4A63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5015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71697A1-5DDF-4FA8-A29D-DD5D85497F3E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6C363BB-AE2A-463F-BFA4-CF6A2CF003AD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CD73538-B3DB-405A-BE3E-D34CDBB3069C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C3B2FF5-A342-44F2-8360-BD39897C9EEF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B8B8826-6508-4C18-AD95-E4325D9A9F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5202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6FD8921-81C9-4B37-898D-F98824D978A8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CF9F916-F7E6-4642-AE3E-F0C94D46FDFF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715B7B-F9D0-4DED-96E1-DA1901EA8AF5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B6339-4364-48FF-A840-8F56F6501DC9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0B83135-6B3F-44DC-B438-825599D966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5390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CDED909-9CC7-4833-A516-3D763D646D00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344BFD3B-532F-4171-8393-D6293388D469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78DEBA7-9542-4EBA-93C0-6031A50BD645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F8598F8-4791-4E3F-86A5-1C1159398EF4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E77959D-090D-4218-8FD7-CC302E01BC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5577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19FBFD1-4B27-4BF7-9D53-664C585446DA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D9DE48A-994A-4915-8931-AD28C93AE979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43840CE-865E-43DB-9E67-A11C743FCE00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16B748C-09C8-472D-B74D-2F83E8022997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3287698-FE7E-42E8-ABA6-10141935DD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5764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6A20B4E-9F5C-485A-9B8B-6AADE06AFC23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AD464A7-740E-462B-8527-EF05E9B7C752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A17BFFA-3337-4A86-A21A-8DBCF0421CB2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C52AC78-56DC-494E-B2BD-1578215E9727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F9019B-D8B6-41E6-B1CE-A15ADE27FF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5952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3550D17-BBBD-42E2-BE57-188D6DC007DE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D4013D2-293B-4B34-AE07-26757B32D9A1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FDCAE3-D31A-4143-AE8F-49E1125CD8BB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92847E0-84B5-4906-969E-AF422B8AF114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C5AA93E-C1C5-482E-BA8C-D62ED5885D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6139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46A7E4-0FAB-4572-90BB-F201EB22E568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C3AE96B-884A-4953-AF24-8C618AB11154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FA23CB6-DF8E-48D5-91C5-FC2FB73B1D1A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6FA688C-0B7D-4582-BD9F-FD426C1E1318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74C6853-D930-44E1-AFA8-3560F9C1EC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6326" y="4015740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E4857C9-9E27-40FE-A5F8-26B9B3D23921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D65919B-1ED6-42FE-9593-A744EC6F397C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5933033-CA4E-43E5-92C7-4E1E3AD0B0AD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09EED13-A4AD-462F-BEAE-56C3787CD3BA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A9519BE-1648-4F4A-AC9A-7B31B7EC0A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5015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20856697-7DD2-4D5B-BC5A-7530DCBD03FD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3950A99-54ED-4CC7-917C-2EC97F686F71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FC84046-2B53-4934-9273-10C150DC712A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E937484-3DC4-488B-B73B-272750E73B91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3DD5290-F069-4CD7-A782-463233BBC7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5202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08C8940-B22D-4D18-9814-EAFFD5FFD633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D411D85-78CF-4DFB-AEFC-2EC831E603B5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9BF46F2-DE9E-4882-8476-C8E144878FE1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8622C3F-C922-4514-9705-E56F42CE5F3D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CBF197C-A9C6-4002-B69D-BE7849FBC8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5390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8B946701-664A-48BD-B560-8FF11AD8D264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43C1580-5079-43F0-802D-3A81D8B1214A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CEACE53-0155-4613-8B7A-E48D054013AD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CE4A5749-4162-4FC0-813D-C515F63ADFBC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DD62D9C-F7A4-4A2E-AA9E-C9AEE5338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5577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0AB011B-2391-424A-B848-A73C345ACB38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5EA023-72D7-4DFC-9694-EE65DF0AB0AB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74E8C18-DBA8-4DB9-AD59-E23A9EAD020D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8225FE-031C-44D5-928B-9EB67AEACC35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C8E448B-9B7E-47C1-A648-17DB35A88B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5764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900F98A-0144-44EB-BB98-E8C6CB5614F2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CAED43C-A756-4426-84E4-5EA0C31A02AB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09A94B8-B1B6-4562-8FF3-75BAC622BD79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1EF1DC-904D-456C-B506-562B2A5C5172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8676622-9F7A-420E-8532-C6AE91C738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5952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4A7FA13-89C1-492B-919B-CDBF251908A9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606DA15-ABE2-491F-8FCC-A1155F77FCBB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C8D0C1F-B319-4761-9EF5-3F09DEB0FC9D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7588BBC-4F47-4A39-8721-FAE0BE1E5C62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358779C-D14E-4BEE-8C00-99D41E5801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6139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483E0D-838B-4546-96C3-D3B45AF8E3B7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D8F712F8-0268-44E6-B6F7-05C11A939094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FF6EA859-5B25-4951-A08C-ECA06D5FFBE9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A63655B-81A6-4680-A63F-8CEFF3A57150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48E63D4-73D0-4C0C-91D6-83CD918E55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6326" y="4210054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8CD6D54-F364-4880-ABA7-84EB79BCD0C7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0950D4E-CD9B-4FE4-B62F-9BB1B0FD594E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71B7E34-3554-417E-BE5C-6BE96C36EE38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DC3705F-C1D7-4B9D-859D-718EE8E2779B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17EA7E0-DB67-4FED-BF92-7C941B3128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5015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573945B-7845-46E6-B4FD-A7DE72B85F88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E7CCFB6E-F804-4F5B-8793-518BBC744801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A770098-74A5-4C04-8416-C288CEE01460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68C70761-A3D1-4221-B3B0-296802151B02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8C2879E-F927-49D4-94C1-0EA965FCBE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5202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29275E5-E26E-4093-9B05-F57E27CA0377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DBC476F1-DF09-4025-839F-DA2229A52124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0B8E5637-C540-48EA-AA98-C7AB95F29CE9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9C695BA-F678-4D41-BF5F-5430C49A9C57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B69358A-F644-4AD8-9C2E-CD7048CC17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75390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8A1045E5-5D7A-4A2B-81B7-0928F789A856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B29EA8C-21C6-4D63-8975-3CCD8310EACC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52ABCF0-FD71-40D1-B55E-ED7952B6FF6B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1CCC091-94FB-4387-A7D8-C4C0DEB464D8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EBB6701-FB84-4DCA-BA4B-444EA96F98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5577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CD5F80A-1595-4667-8894-71014C41A596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620C18A8-4C41-4C46-9156-B879B58B8D6C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345D89D-BD61-40D6-ADEF-BCDE29522871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DD8F7127-F9F2-46E8-8217-ED409C29D3F6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42F105FC-4563-49E1-B923-CFA98B9E26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95764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9AB1146-74C1-43D2-A18C-96B7A3ACEEA2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3C90C257-CF9B-47C8-8978-C687199E49C5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682FFD8-E455-4BE9-93FC-14FB4672EBA4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9639A5C-F1E0-4AA8-AF74-4EE0F7C8FE92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AC2D60-EC71-433C-AF3D-C84181B947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5952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8C6B6FE-711D-460C-8CFC-35EC8036193F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6FE7B14-E1D6-471E-86CF-65C1086DD89C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6B685FC-CB6A-4AF1-B7C3-AE28987CD3FA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40BAEE4-7364-43AC-B3E8-FB71613DCE1A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A531D285-221E-4568-BDEB-5E8F2EC2D1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6139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F4DAD50-13B6-4E18-92F1-7A48D14013E4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66E5CDE1-DF24-472D-84E0-B11BA1E11D90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085C2F7-16EE-414C-BFA3-FEA5F9C484A2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4E02416-7C34-414F-864D-6F7FB85CBE24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8B0B264D-33C6-4207-816D-D65A82AB9E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6326" y="4404368"/>
              <a:ext cx="140056" cy="158484"/>
              <a:chOff x="5702199" y="2511895"/>
              <a:chExt cx="212826" cy="24082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F1D32A0-B710-40AD-A4CC-27B86E483EF5}"/>
                  </a:ext>
                </a:extLst>
              </p:cNvPr>
              <p:cNvSpPr/>
              <p:nvPr/>
            </p:nvSpPr>
            <p:spPr>
              <a:xfrm>
                <a:off x="5702199" y="2651912"/>
                <a:ext cx="212826" cy="100812"/>
              </a:xfrm>
              <a:custGeom>
                <a:avLst/>
                <a:gdLst>
                  <a:gd name="connsiteX0" fmla="*/ 211779 w 212826"/>
                  <a:gd name="connsiteY0" fmla="*/ 99499 h 100812"/>
                  <a:gd name="connsiteX1" fmla="*/ -1047 w 212826"/>
                  <a:gd name="connsiteY1" fmla="*/ 99499 h 100812"/>
                  <a:gd name="connsiteX2" fmla="*/ -1047 w 212826"/>
                  <a:gd name="connsiteY2" fmla="*/ 71496 h 100812"/>
                  <a:gd name="connsiteX3" fmla="*/ 71762 w 212826"/>
                  <a:gd name="connsiteY3" fmla="*/ -1313 h 100812"/>
                  <a:gd name="connsiteX4" fmla="*/ 138970 w 212826"/>
                  <a:gd name="connsiteY4" fmla="*/ -1313 h 100812"/>
                  <a:gd name="connsiteX5" fmla="*/ 211779 w 212826"/>
                  <a:gd name="connsiteY5" fmla="*/ 71496 h 100812"/>
                  <a:gd name="connsiteX6" fmla="*/ 10154 w 212826"/>
                  <a:gd name="connsiteY6" fmla="*/ 88298 h 100812"/>
                  <a:gd name="connsiteX7" fmla="*/ 200578 w 212826"/>
                  <a:gd name="connsiteY7" fmla="*/ 88298 h 100812"/>
                  <a:gd name="connsiteX8" fmla="*/ 200578 w 212826"/>
                  <a:gd name="connsiteY8" fmla="*/ 71496 h 100812"/>
                  <a:gd name="connsiteX9" fmla="*/ 138970 w 212826"/>
                  <a:gd name="connsiteY9" fmla="*/ 9889 h 100812"/>
                  <a:gd name="connsiteX10" fmla="*/ 71762 w 212826"/>
                  <a:gd name="connsiteY10" fmla="*/ 9889 h 100812"/>
                  <a:gd name="connsiteX11" fmla="*/ 10154 w 212826"/>
                  <a:gd name="connsiteY11" fmla="*/ 71496 h 10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825" h="100812">
                    <a:moveTo>
                      <a:pt x="211779" y="99499"/>
                    </a:moveTo>
                    <a:lnTo>
                      <a:pt x="-1047" y="99499"/>
                    </a:lnTo>
                    <a:lnTo>
                      <a:pt x="-1047" y="71496"/>
                    </a:lnTo>
                    <a:cubicBezTo>
                      <a:pt x="-1047" y="31283"/>
                      <a:pt x="31549" y="-1313"/>
                      <a:pt x="71762" y="-1313"/>
                    </a:cubicBezTo>
                    <a:lnTo>
                      <a:pt x="138970" y="-1313"/>
                    </a:lnTo>
                    <a:cubicBezTo>
                      <a:pt x="179183" y="-1313"/>
                      <a:pt x="211779" y="31283"/>
                      <a:pt x="211779" y="71496"/>
                    </a:cubicBezTo>
                    <a:close/>
                    <a:moveTo>
                      <a:pt x="10154" y="88298"/>
                    </a:moveTo>
                    <a:lnTo>
                      <a:pt x="200578" y="88298"/>
                    </a:lnTo>
                    <a:lnTo>
                      <a:pt x="200578" y="71496"/>
                    </a:lnTo>
                    <a:cubicBezTo>
                      <a:pt x="200578" y="37443"/>
                      <a:pt x="173022" y="9889"/>
                      <a:pt x="138970" y="9889"/>
                    </a:cubicBezTo>
                    <a:lnTo>
                      <a:pt x="71762" y="9889"/>
                    </a:lnTo>
                    <a:cubicBezTo>
                      <a:pt x="37710" y="9889"/>
                      <a:pt x="10154" y="37443"/>
                      <a:pt x="10154" y="71496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2ED5881-4894-4ECE-BC8F-7CA49E719E9C}"/>
                  </a:ext>
                </a:extLst>
              </p:cNvPr>
              <p:cNvSpPr/>
              <p:nvPr/>
            </p:nvSpPr>
            <p:spPr>
              <a:xfrm>
                <a:off x="5770191" y="2654600"/>
                <a:ext cx="76841" cy="69784"/>
              </a:xfrm>
              <a:custGeom>
                <a:avLst/>
                <a:gdLst>
                  <a:gd name="connsiteX0" fmla="*/ 38421 w 76841"/>
                  <a:gd name="connsiteY0" fmla="*/ 69784 h 69784"/>
                  <a:gd name="connsiteX1" fmla="*/ 0 w 76841"/>
                  <a:gd name="connsiteY1" fmla="*/ 5825 h 69784"/>
                  <a:gd name="connsiteX2" fmla="*/ 9633 w 76841"/>
                  <a:gd name="connsiteY2" fmla="*/ 0 h 69784"/>
                  <a:gd name="connsiteX3" fmla="*/ 38421 w 76841"/>
                  <a:gd name="connsiteY3" fmla="*/ 48054 h 69784"/>
                  <a:gd name="connsiteX4" fmla="*/ 67208 w 76841"/>
                  <a:gd name="connsiteY4" fmla="*/ 0 h 69784"/>
                  <a:gd name="connsiteX5" fmla="*/ 76841 w 76841"/>
                  <a:gd name="connsiteY5" fmla="*/ 5825 h 69784"/>
                  <a:gd name="connsiteX6" fmla="*/ 38421 w 76841"/>
                  <a:gd name="connsiteY6" fmla="*/ 69784 h 69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841" h="69784">
                    <a:moveTo>
                      <a:pt x="38421" y="69784"/>
                    </a:moveTo>
                    <a:lnTo>
                      <a:pt x="0" y="5825"/>
                    </a:lnTo>
                    <a:lnTo>
                      <a:pt x="9633" y="0"/>
                    </a:lnTo>
                    <a:lnTo>
                      <a:pt x="38421" y="48054"/>
                    </a:lnTo>
                    <a:lnTo>
                      <a:pt x="67208" y="0"/>
                    </a:lnTo>
                    <a:lnTo>
                      <a:pt x="76841" y="5825"/>
                    </a:lnTo>
                    <a:lnTo>
                      <a:pt x="38421" y="69784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83011715-F2DB-4242-9E71-109D417DB3AE}"/>
                  </a:ext>
                </a:extLst>
              </p:cNvPr>
              <p:cNvSpPr/>
              <p:nvPr/>
            </p:nvSpPr>
            <p:spPr>
              <a:xfrm>
                <a:off x="5747004" y="2511895"/>
                <a:ext cx="123215" cy="123214"/>
              </a:xfrm>
              <a:custGeom>
                <a:avLst/>
                <a:gdLst>
                  <a:gd name="connsiteX0" fmla="*/ 60561 w 123215"/>
                  <a:gd name="connsiteY0" fmla="*/ 121902 h 123214"/>
                  <a:gd name="connsiteX1" fmla="*/ -1047 w 123215"/>
                  <a:gd name="connsiteY1" fmla="*/ 60295 h 123214"/>
                  <a:gd name="connsiteX2" fmla="*/ 60561 w 123215"/>
                  <a:gd name="connsiteY2" fmla="*/ -1313 h 123214"/>
                  <a:gd name="connsiteX3" fmla="*/ 122168 w 123215"/>
                  <a:gd name="connsiteY3" fmla="*/ 60295 h 123214"/>
                  <a:gd name="connsiteX4" fmla="*/ 60561 w 123215"/>
                  <a:gd name="connsiteY4" fmla="*/ 121902 h 123214"/>
                  <a:gd name="connsiteX5" fmla="*/ 60561 w 123215"/>
                  <a:gd name="connsiteY5" fmla="*/ 9889 h 123214"/>
                  <a:gd name="connsiteX6" fmla="*/ 10154 w 123215"/>
                  <a:gd name="connsiteY6" fmla="*/ 60295 h 123214"/>
                  <a:gd name="connsiteX7" fmla="*/ 60561 w 123215"/>
                  <a:gd name="connsiteY7" fmla="*/ 110701 h 123214"/>
                  <a:gd name="connsiteX8" fmla="*/ 110967 w 123215"/>
                  <a:gd name="connsiteY8" fmla="*/ 60295 h 123214"/>
                  <a:gd name="connsiteX9" fmla="*/ 60561 w 123215"/>
                  <a:gd name="connsiteY9" fmla="*/ 9889 h 12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215" h="123214">
                    <a:moveTo>
                      <a:pt x="60561" y="121902"/>
                    </a:moveTo>
                    <a:cubicBezTo>
                      <a:pt x="26509" y="121902"/>
                      <a:pt x="-1047" y="94346"/>
                      <a:pt x="-1047" y="60295"/>
                    </a:cubicBezTo>
                    <a:cubicBezTo>
                      <a:pt x="-1047" y="26242"/>
                      <a:pt x="26509" y="-1313"/>
                      <a:pt x="60561" y="-1313"/>
                    </a:cubicBezTo>
                    <a:cubicBezTo>
                      <a:pt x="94612" y="-1313"/>
                      <a:pt x="122168" y="26242"/>
                      <a:pt x="122168" y="60295"/>
                    </a:cubicBezTo>
                    <a:cubicBezTo>
                      <a:pt x="122168" y="94346"/>
                      <a:pt x="94612" y="121902"/>
                      <a:pt x="60561" y="121902"/>
                    </a:cubicBezTo>
                    <a:close/>
                    <a:moveTo>
                      <a:pt x="60561" y="9889"/>
                    </a:moveTo>
                    <a:cubicBezTo>
                      <a:pt x="32725" y="9889"/>
                      <a:pt x="10154" y="32459"/>
                      <a:pt x="10154" y="60295"/>
                    </a:cubicBezTo>
                    <a:cubicBezTo>
                      <a:pt x="10154" y="88130"/>
                      <a:pt x="32725" y="110701"/>
                      <a:pt x="60561" y="110701"/>
                    </a:cubicBezTo>
                    <a:cubicBezTo>
                      <a:pt x="88396" y="110701"/>
                      <a:pt x="110967" y="88130"/>
                      <a:pt x="110967" y="60295"/>
                    </a:cubicBezTo>
                    <a:cubicBezTo>
                      <a:pt x="110967" y="32459"/>
                      <a:pt x="88396" y="9889"/>
                      <a:pt x="60561" y="9889"/>
                    </a:cubicBez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410FAF6-29BF-4710-B747-F2E320E4A78F}"/>
                  </a:ext>
                </a:extLst>
              </p:cNvPr>
              <p:cNvSpPr/>
              <p:nvPr/>
            </p:nvSpPr>
            <p:spPr>
              <a:xfrm>
                <a:off x="5847816" y="2702317"/>
                <a:ext cx="33604" cy="11201"/>
              </a:xfrm>
              <a:custGeom>
                <a:avLst/>
                <a:gdLst>
                  <a:gd name="connsiteX0" fmla="*/ 0 w 33604"/>
                  <a:gd name="connsiteY0" fmla="*/ 0 h 11201"/>
                  <a:gd name="connsiteX1" fmla="*/ 33604 w 33604"/>
                  <a:gd name="connsiteY1" fmla="*/ 0 h 11201"/>
                  <a:gd name="connsiteX2" fmla="*/ 33604 w 33604"/>
                  <a:gd name="connsiteY2" fmla="*/ 11201 h 11201"/>
                  <a:gd name="connsiteX3" fmla="*/ 0 w 33604"/>
                  <a:gd name="connsiteY3" fmla="*/ 11201 h 11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04" h="11201">
                    <a:moveTo>
                      <a:pt x="0" y="0"/>
                    </a:moveTo>
                    <a:lnTo>
                      <a:pt x="33604" y="0"/>
                    </a:lnTo>
                    <a:lnTo>
                      <a:pt x="33604" y="11201"/>
                    </a:lnTo>
                    <a:lnTo>
                      <a:pt x="0" y="11201"/>
                    </a:lnTo>
                    <a:close/>
                  </a:path>
                </a:pathLst>
              </a:custGeom>
              <a:grpFill/>
              <a:ln w="55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LID4096" sz="1400"/>
              </a:p>
            </p:txBody>
          </p:sp>
        </p:grpSp>
      </p:grpSp>
      <p:grpSp>
        <p:nvGrpSpPr>
          <p:cNvPr id="179" name="Graphic 15">
            <a:extLst>
              <a:ext uri="{FF2B5EF4-FFF2-40B4-BE49-F238E27FC236}">
                <a16:creationId xmlns:a16="http://schemas.microsoft.com/office/drawing/2014/main" id="{D02C44EB-EB35-41C2-8A5D-D158CCDF6B77}"/>
              </a:ext>
            </a:extLst>
          </p:cNvPr>
          <p:cNvGrpSpPr>
            <a:grpSpLocks noChangeAspect="1"/>
          </p:cNvGrpSpPr>
          <p:nvPr/>
        </p:nvGrpSpPr>
        <p:grpSpPr>
          <a:xfrm>
            <a:off x="774000" y="1780969"/>
            <a:ext cx="1065232" cy="910360"/>
            <a:chOff x="-1466468" y="2766250"/>
            <a:chExt cx="777877" cy="664784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D70FD1C-2FA3-42D3-A189-C2FA8D594670}"/>
                </a:ext>
              </a:extLst>
            </p:cNvPr>
            <p:cNvSpPr/>
            <p:nvPr/>
          </p:nvSpPr>
          <p:spPr>
            <a:xfrm>
              <a:off x="-1126195" y="3284313"/>
              <a:ext cx="151715" cy="146721"/>
            </a:xfrm>
            <a:custGeom>
              <a:avLst/>
              <a:gdLst>
                <a:gd name="connsiteX0" fmla="*/ 75858 w 151715"/>
                <a:gd name="connsiteY0" fmla="*/ 112630 h 146721"/>
                <a:gd name="connsiteX1" fmla="*/ 116442 w 151715"/>
                <a:gd name="connsiteY1" fmla="*/ 73315 h 146721"/>
                <a:gd name="connsiteX2" fmla="*/ 75858 w 151715"/>
                <a:gd name="connsiteY2" fmla="*/ 34000 h 146721"/>
                <a:gd name="connsiteX3" fmla="*/ 35179 w 151715"/>
                <a:gd name="connsiteY3" fmla="*/ 73315 h 146721"/>
                <a:gd name="connsiteX4" fmla="*/ 75858 w 151715"/>
                <a:gd name="connsiteY4" fmla="*/ 112630 h 146721"/>
                <a:gd name="connsiteX5" fmla="*/ 75858 w 151715"/>
                <a:gd name="connsiteY5" fmla="*/ 0 h 146721"/>
                <a:gd name="connsiteX6" fmla="*/ 151716 w 151715"/>
                <a:gd name="connsiteY6" fmla="*/ 73407 h 146721"/>
                <a:gd name="connsiteX7" fmla="*/ 75858 w 151715"/>
                <a:gd name="connsiteY7" fmla="*/ 146722 h 146721"/>
                <a:gd name="connsiteX8" fmla="*/ 0 w 151715"/>
                <a:gd name="connsiteY8" fmla="*/ 73407 h 146721"/>
                <a:gd name="connsiteX9" fmla="*/ 75858 w 151715"/>
                <a:gd name="connsiteY9" fmla="*/ 0 h 1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715" h="146721">
                  <a:moveTo>
                    <a:pt x="75858" y="112630"/>
                  </a:moveTo>
                  <a:cubicBezTo>
                    <a:pt x="98236" y="112630"/>
                    <a:pt x="116442" y="95035"/>
                    <a:pt x="116442" y="73315"/>
                  </a:cubicBezTo>
                  <a:cubicBezTo>
                    <a:pt x="116442" y="51687"/>
                    <a:pt x="98236" y="34000"/>
                    <a:pt x="75858" y="34000"/>
                  </a:cubicBezTo>
                  <a:cubicBezTo>
                    <a:pt x="53480" y="34000"/>
                    <a:pt x="35179" y="51595"/>
                    <a:pt x="35179" y="73315"/>
                  </a:cubicBezTo>
                  <a:cubicBezTo>
                    <a:pt x="35179" y="95035"/>
                    <a:pt x="53385" y="112630"/>
                    <a:pt x="75858" y="112630"/>
                  </a:cubicBezTo>
                  <a:moveTo>
                    <a:pt x="75858" y="0"/>
                  </a:moveTo>
                  <a:cubicBezTo>
                    <a:pt x="117675" y="0"/>
                    <a:pt x="151716" y="32808"/>
                    <a:pt x="151716" y="73407"/>
                  </a:cubicBezTo>
                  <a:cubicBezTo>
                    <a:pt x="151716" y="113913"/>
                    <a:pt x="117675" y="146722"/>
                    <a:pt x="75858" y="146722"/>
                  </a:cubicBezTo>
                  <a:cubicBezTo>
                    <a:pt x="33946" y="146722"/>
                    <a:pt x="0" y="113913"/>
                    <a:pt x="0" y="73407"/>
                  </a:cubicBezTo>
                  <a:cubicBezTo>
                    <a:pt x="0" y="32808"/>
                    <a:pt x="33946" y="0"/>
                    <a:pt x="75858" y="0"/>
                  </a:cubicBezTo>
                </a:path>
              </a:pathLst>
            </a:custGeom>
            <a:grpFill/>
            <a:ln w="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0ED81A2-6234-47DC-A34F-5C330B009963}"/>
                </a:ext>
              </a:extLst>
            </p:cNvPr>
            <p:cNvSpPr/>
            <p:nvPr/>
          </p:nvSpPr>
          <p:spPr>
            <a:xfrm>
              <a:off x="-1358984" y="3284313"/>
              <a:ext cx="151810" cy="146721"/>
            </a:xfrm>
            <a:custGeom>
              <a:avLst/>
              <a:gdLst>
                <a:gd name="connsiteX0" fmla="*/ 75953 w 151810"/>
                <a:gd name="connsiteY0" fmla="*/ 112630 h 146721"/>
                <a:gd name="connsiteX1" fmla="*/ 116537 w 151810"/>
                <a:gd name="connsiteY1" fmla="*/ 73315 h 146721"/>
                <a:gd name="connsiteX2" fmla="*/ 75953 w 151810"/>
                <a:gd name="connsiteY2" fmla="*/ 34000 h 146721"/>
                <a:gd name="connsiteX3" fmla="*/ 35274 w 151810"/>
                <a:gd name="connsiteY3" fmla="*/ 73315 h 146721"/>
                <a:gd name="connsiteX4" fmla="*/ 75953 w 151810"/>
                <a:gd name="connsiteY4" fmla="*/ 112630 h 146721"/>
                <a:gd name="connsiteX5" fmla="*/ 75953 w 151810"/>
                <a:gd name="connsiteY5" fmla="*/ 0 h 146721"/>
                <a:gd name="connsiteX6" fmla="*/ 151811 w 151810"/>
                <a:gd name="connsiteY6" fmla="*/ 73407 h 146721"/>
                <a:gd name="connsiteX7" fmla="*/ 75953 w 151810"/>
                <a:gd name="connsiteY7" fmla="*/ 146722 h 146721"/>
                <a:gd name="connsiteX8" fmla="*/ 0 w 151810"/>
                <a:gd name="connsiteY8" fmla="*/ 73407 h 146721"/>
                <a:gd name="connsiteX9" fmla="*/ 75953 w 151810"/>
                <a:gd name="connsiteY9" fmla="*/ 0 h 14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810" h="146721">
                  <a:moveTo>
                    <a:pt x="75953" y="112630"/>
                  </a:moveTo>
                  <a:cubicBezTo>
                    <a:pt x="98331" y="112630"/>
                    <a:pt x="116537" y="95035"/>
                    <a:pt x="116537" y="73315"/>
                  </a:cubicBezTo>
                  <a:cubicBezTo>
                    <a:pt x="116537" y="51687"/>
                    <a:pt x="98331" y="34000"/>
                    <a:pt x="75953" y="34000"/>
                  </a:cubicBezTo>
                  <a:cubicBezTo>
                    <a:pt x="53575" y="34000"/>
                    <a:pt x="35274" y="51595"/>
                    <a:pt x="35274" y="73315"/>
                  </a:cubicBezTo>
                  <a:cubicBezTo>
                    <a:pt x="35274" y="95035"/>
                    <a:pt x="53575" y="112630"/>
                    <a:pt x="75953" y="112630"/>
                  </a:cubicBezTo>
                  <a:moveTo>
                    <a:pt x="75953" y="0"/>
                  </a:moveTo>
                  <a:cubicBezTo>
                    <a:pt x="117864" y="0"/>
                    <a:pt x="151811" y="32808"/>
                    <a:pt x="151811" y="73407"/>
                  </a:cubicBezTo>
                  <a:cubicBezTo>
                    <a:pt x="151811" y="113913"/>
                    <a:pt x="117864" y="146722"/>
                    <a:pt x="75953" y="146722"/>
                  </a:cubicBezTo>
                  <a:cubicBezTo>
                    <a:pt x="34041" y="146722"/>
                    <a:pt x="0" y="113913"/>
                    <a:pt x="0" y="73407"/>
                  </a:cubicBezTo>
                  <a:cubicBezTo>
                    <a:pt x="0" y="32808"/>
                    <a:pt x="34041" y="0"/>
                    <a:pt x="75953" y="0"/>
                  </a:cubicBezTo>
                </a:path>
              </a:pathLst>
            </a:custGeom>
            <a:grpFill/>
            <a:ln w="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D6DB730-B360-461F-95AD-FFFA17F8F06A}"/>
                </a:ext>
              </a:extLst>
            </p:cNvPr>
            <p:cNvSpPr/>
            <p:nvPr/>
          </p:nvSpPr>
          <p:spPr>
            <a:xfrm>
              <a:off x="-1466468" y="2766250"/>
              <a:ext cx="777877" cy="508623"/>
            </a:xfrm>
            <a:custGeom>
              <a:avLst/>
              <a:gdLst>
                <a:gd name="connsiteX0" fmla="*/ 95347 w 777877"/>
                <a:gd name="connsiteY0" fmla="*/ 445572 h 508623"/>
                <a:gd name="connsiteX1" fmla="*/ 111277 w 777877"/>
                <a:gd name="connsiteY1" fmla="*/ 459594 h 508623"/>
                <a:gd name="connsiteX2" fmla="*/ 147689 w 777877"/>
                <a:gd name="connsiteY2" fmla="*/ 459502 h 508623"/>
                <a:gd name="connsiteX3" fmla="*/ 105303 w 777877"/>
                <a:gd name="connsiteY3" fmla="*/ 236349 h 508623"/>
                <a:gd name="connsiteX4" fmla="*/ 56185 w 777877"/>
                <a:gd name="connsiteY4" fmla="*/ 242581 h 508623"/>
                <a:gd name="connsiteX5" fmla="*/ 51729 w 777877"/>
                <a:gd name="connsiteY5" fmla="*/ 244964 h 508623"/>
                <a:gd name="connsiteX6" fmla="*/ 50686 w 777877"/>
                <a:gd name="connsiteY6" fmla="*/ 249546 h 508623"/>
                <a:gd name="connsiteX7" fmla="*/ 95347 w 777877"/>
                <a:gd name="connsiteY7" fmla="*/ 445572 h 508623"/>
                <a:gd name="connsiteX8" fmla="*/ 504600 w 777877"/>
                <a:gd name="connsiteY8" fmla="*/ 446030 h 508623"/>
                <a:gd name="connsiteX9" fmla="*/ 511617 w 777877"/>
                <a:gd name="connsiteY9" fmla="*/ 417804 h 508623"/>
                <a:gd name="connsiteX10" fmla="*/ 468473 w 777877"/>
                <a:gd name="connsiteY10" fmla="*/ 189886 h 508623"/>
                <a:gd name="connsiteX11" fmla="*/ 421346 w 777877"/>
                <a:gd name="connsiteY11" fmla="*/ 195934 h 508623"/>
                <a:gd name="connsiteX12" fmla="*/ 470654 w 777877"/>
                <a:gd name="connsiteY12" fmla="*/ 459044 h 508623"/>
                <a:gd name="connsiteX13" fmla="*/ 475774 w 777877"/>
                <a:gd name="connsiteY13" fmla="*/ 459044 h 508623"/>
                <a:gd name="connsiteX14" fmla="*/ 504600 w 777877"/>
                <a:gd name="connsiteY14" fmla="*/ 446030 h 508623"/>
                <a:gd name="connsiteX15" fmla="*/ 571355 w 777877"/>
                <a:gd name="connsiteY15" fmla="*/ 176781 h 508623"/>
                <a:gd name="connsiteX16" fmla="*/ 493601 w 777877"/>
                <a:gd name="connsiteY16" fmla="*/ 186678 h 508623"/>
                <a:gd name="connsiteX17" fmla="*/ 526220 w 777877"/>
                <a:gd name="connsiteY17" fmla="*/ 358877 h 508623"/>
                <a:gd name="connsiteX18" fmla="*/ 571355 w 777877"/>
                <a:gd name="connsiteY18" fmla="*/ 176781 h 508623"/>
                <a:gd name="connsiteX19" fmla="*/ 177937 w 777877"/>
                <a:gd name="connsiteY19" fmla="*/ 227093 h 508623"/>
                <a:gd name="connsiteX20" fmla="*/ 130431 w 777877"/>
                <a:gd name="connsiteY20" fmla="*/ 233142 h 508623"/>
                <a:gd name="connsiteX21" fmla="*/ 173481 w 777877"/>
                <a:gd name="connsiteY21" fmla="*/ 459502 h 508623"/>
                <a:gd name="connsiteX22" fmla="*/ 220607 w 777877"/>
                <a:gd name="connsiteY22" fmla="*/ 459410 h 508623"/>
                <a:gd name="connsiteX23" fmla="*/ 177937 w 777877"/>
                <a:gd name="connsiteY23" fmla="*/ 227093 h 508623"/>
                <a:gd name="connsiteX24" fmla="*/ 250666 w 777877"/>
                <a:gd name="connsiteY24" fmla="*/ 217746 h 508623"/>
                <a:gd name="connsiteX25" fmla="*/ 202970 w 777877"/>
                <a:gd name="connsiteY25" fmla="*/ 223886 h 508623"/>
                <a:gd name="connsiteX26" fmla="*/ 246304 w 777877"/>
                <a:gd name="connsiteY26" fmla="*/ 459410 h 508623"/>
                <a:gd name="connsiteX27" fmla="*/ 295991 w 777877"/>
                <a:gd name="connsiteY27" fmla="*/ 459319 h 508623"/>
                <a:gd name="connsiteX28" fmla="*/ 250666 w 777877"/>
                <a:gd name="connsiteY28" fmla="*/ 217746 h 508623"/>
                <a:gd name="connsiteX29" fmla="*/ 396218 w 777877"/>
                <a:gd name="connsiteY29" fmla="*/ 459135 h 508623"/>
                <a:gd name="connsiteX30" fmla="*/ 444862 w 777877"/>
                <a:gd name="connsiteY30" fmla="*/ 459044 h 508623"/>
                <a:gd name="connsiteX31" fmla="*/ 396123 w 777877"/>
                <a:gd name="connsiteY31" fmla="*/ 199142 h 508623"/>
                <a:gd name="connsiteX32" fmla="*/ 348523 w 777877"/>
                <a:gd name="connsiteY32" fmla="*/ 205190 h 508623"/>
                <a:gd name="connsiteX33" fmla="*/ 396218 w 777877"/>
                <a:gd name="connsiteY33" fmla="*/ 459135 h 508623"/>
                <a:gd name="connsiteX34" fmla="*/ 323489 w 777877"/>
                <a:gd name="connsiteY34" fmla="*/ 208490 h 508623"/>
                <a:gd name="connsiteX35" fmla="*/ 275983 w 777877"/>
                <a:gd name="connsiteY35" fmla="*/ 214538 h 508623"/>
                <a:gd name="connsiteX36" fmla="*/ 321877 w 777877"/>
                <a:gd name="connsiteY36" fmla="*/ 459319 h 508623"/>
                <a:gd name="connsiteX37" fmla="*/ 370616 w 777877"/>
                <a:gd name="connsiteY37" fmla="*/ 459227 h 508623"/>
                <a:gd name="connsiteX38" fmla="*/ 323489 w 777877"/>
                <a:gd name="connsiteY38" fmla="*/ 208490 h 508623"/>
                <a:gd name="connsiteX39" fmla="*/ 10481 w 777877"/>
                <a:gd name="connsiteY39" fmla="*/ 216554 h 508623"/>
                <a:gd name="connsiteX40" fmla="*/ 49643 w 777877"/>
                <a:gd name="connsiteY40" fmla="*/ 194010 h 508623"/>
                <a:gd name="connsiteX41" fmla="*/ 397735 w 777877"/>
                <a:gd name="connsiteY41" fmla="*/ 149563 h 508623"/>
                <a:gd name="connsiteX42" fmla="*/ 399632 w 777877"/>
                <a:gd name="connsiteY42" fmla="*/ 148830 h 508623"/>
                <a:gd name="connsiteX43" fmla="*/ 402856 w 777877"/>
                <a:gd name="connsiteY43" fmla="*/ 148921 h 508623"/>
                <a:gd name="connsiteX44" fmla="*/ 584061 w 777877"/>
                <a:gd name="connsiteY44" fmla="*/ 125735 h 508623"/>
                <a:gd name="connsiteX45" fmla="*/ 610611 w 777877"/>
                <a:gd name="connsiteY45" fmla="*/ 18787 h 508623"/>
                <a:gd name="connsiteX46" fmla="*/ 635265 w 777877"/>
                <a:gd name="connsiteY46" fmla="*/ 0 h 508623"/>
                <a:gd name="connsiteX47" fmla="*/ 752560 w 777877"/>
                <a:gd name="connsiteY47" fmla="*/ 0 h 508623"/>
                <a:gd name="connsiteX48" fmla="*/ 777878 w 777877"/>
                <a:gd name="connsiteY48" fmla="*/ 24561 h 508623"/>
                <a:gd name="connsiteX49" fmla="*/ 752560 w 777877"/>
                <a:gd name="connsiteY49" fmla="*/ 49029 h 508623"/>
                <a:gd name="connsiteX50" fmla="*/ 655178 w 777877"/>
                <a:gd name="connsiteY50" fmla="*/ 49029 h 508623"/>
                <a:gd name="connsiteX51" fmla="*/ 553813 w 777877"/>
                <a:gd name="connsiteY51" fmla="*/ 457761 h 508623"/>
                <a:gd name="connsiteX52" fmla="*/ 475774 w 777877"/>
                <a:gd name="connsiteY52" fmla="*/ 508073 h 508623"/>
                <a:gd name="connsiteX53" fmla="*/ 110234 w 777877"/>
                <a:gd name="connsiteY53" fmla="*/ 508623 h 508623"/>
                <a:gd name="connsiteX54" fmla="*/ 45755 w 777877"/>
                <a:gd name="connsiteY54" fmla="*/ 455836 h 508623"/>
                <a:gd name="connsiteX55" fmla="*/ 1188 w 777877"/>
                <a:gd name="connsiteY55" fmla="*/ 259810 h 508623"/>
                <a:gd name="connsiteX56" fmla="*/ 10481 w 777877"/>
                <a:gd name="connsiteY56" fmla="*/ 216554 h 508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77877" h="508623">
                  <a:moveTo>
                    <a:pt x="95347" y="445572"/>
                  </a:moveTo>
                  <a:cubicBezTo>
                    <a:pt x="96769" y="452262"/>
                    <a:pt x="105303" y="459319"/>
                    <a:pt x="111277" y="459594"/>
                  </a:cubicBezTo>
                  <a:lnTo>
                    <a:pt x="147689" y="459502"/>
                  </a:lnTo>
                  <a:lnTo>
                    <a:pt x="105303" y="236349"/>
                  </a:lnTo>
                  <a:lnTo>
                    <a:pt x="56185" y="242581"/>
                  </a:lnTo>
                  <a:cubicBezTo>
                    <a:pt x="53815" y="242856"/>
                    <a:pt x="52487" y="244047"/>
                    <a:pt x="51729" y="244964"/>
                  </a:cubicBezTo>
                  <a:cubicBezTo>
                    <a:pt x="51065" y="245880"/>
                    <a:pt x="50306" y="247530"/>
                    <a:pt x="50686" y="249546"/>
                  </a:cubicBezTo>
                  <a:lnTo>
                    <a:pt x="95347" y="445572"/>
                  </a:lnTo>
                  <a:close/>
                  <a:moveTo>
                    <a:pt x="504600" y="446030"/>
                  </a:moveTo>
                  <a:lnTo>
                    <a:pt x="511617" y="417804"/>
                  </a:lnTo>
                  <a:lnTo>
                    <a:pt x="468473" y="189886"/>
                  </a:lnTo>
                  <a:lnTo>
                    <a:pt x="421346" y="195934"/>
                  </a:lnTo>
                  <a:lnTo>
                    <a:pt x="470654" y="459044"/>
                  </a:lnTo>
                  <a:lnTo>
                    <a:pt x="475774" y="459044"/>
                  </a:lnTo>
                  <a:cubicBezTo>
                    <a:pt x="492368" y="459044"/>
                    <a:pt x="503273" y="451346"/>
                    <a:pt x="504600" y="446030"/>
                  </a:cubicBezTo>
                  <a:moveTo>
                    <a:pt x="571355" y="176781"/>
                  </a:moveTo>
                  <a:lnTo>
                    <a:pt x="493601" y="186678"/>
                  </a:lnTo>
                  <a:lnTo>
                    <a:pt x="526220" y="358877"/>
                  </a:lnTo>
                  <a:lnTo>
                    <a:pt x="571355" y="176781"/>
                  </a:lnTo>
                  <a:close/>
                  <a:moveTo>
                    <a:pt x="177937" y="227093"/>
                  </a:moveTo>
                  <a:lnTo>
                    <a:pt x="130431" y="233142"/>
                  </a:lnTo>
                  <a:lnTo>
                    <a:pt x="173481" y="459502"/>
                  </a:lnTo>
                  <a:lnTo>
                    <a:pt x="220607" y="459410"/>
                  </a:lnTo>
                  <a:lnTo>
                    <a:pt x="177937" y="227093"/>
                  </a:lnTo>
                  <a:close/>
                  <a:moveTo>
                    <a:pt x="250666" y="217746"/>
                  </a:moveTo>
                  <a:lnTo>
                    <a:pt x="202970" y="223886"/>
                  </a:lnTo>
                  <a:lnTo>
                    <a:pt x="246304" y="459410"/>
                  </a:lnTo>
                  <a:lnTo>
                    <a:pt x="295991" y="459319"/>
                  </a:lnTo>
                  <a:lnTo>
                    <a:pt x="250666" y="217746"/>
                  </a:lnTo>
                  <a:close/>
                  <a:moveTo>
                    <a:pt x="396218" y="459135"/>
                  </a:moveTo>
                  <a:lnTo>
                    <a:pt x="444862" y="459044"/>
                  </a:lnTo>
                  <a:lnTo>
                    <a:pt x="396123" y="199142"/>
                  </a:lnTo>
                  <a:lnTo>
                    <a:pt x="348523" y="205190"/>
                  </a:lnTo>
                  <a:lnTo>
                    <a:pt x="396218" y="459135"/>
                  </a:lnTo>
                  <a:close/>
                  <a:moveTo>
                    <a:pt x="323489" y="208490"/>
                  </a:moveTo>
                  <a:lnTo>
                    <a:pt x="275983" y="214538"/>
                  </a:lnTo>
                  <a:lnTo>
                    <a:pt x="321877" y="459319"/>
                  </a:lnTo>
                  <a:lnTo>
                    <a:pt x="370616" y="459227"/>
                  </a:lnTo>
                  <a:lnTo>
                    <a:pt x="323489" y="208490"/>
                  </a:lnTo>
                  <a:close/>
                  <a:moveTo>
                    <a:pt x="10481" y="216554"/>
                  </a:moveTo>
                  <a:cubicBezTo>
                    <a:pt x="19774" y="204091"/>
                    <a:pt x="33618" y="196026"/>
                    <a:pt x="49643" y="194010"/>
                  </a:cubicBezTo>
                  <a:lnTo>
                    <a:pt x="397735" y="149563"/>
                  </a:lnTo>
                  <a:cubicBezTo>
                    <a:pt x="398494" y="149288"/>
                    <a:pt x="398968" y="148921"/>
                    <a:pt x="399632" y="148830"/>
                  </a:cubicBezTo>
                  <a:cubicBezTo>
                    <a:pt x="400770" y="148646"/>
                    <a:pt x="401813" y="148830"/>
                    <a:pt x="402856" y="148921"/>
                  </a:cubicBezTo>
                  <a:lnTo>
                    <a:pt x="584061" y="125735"/>
                  </a:lnTo>
                  <a:lnTo>
                    <a:pt x="610611" y="18787"/>
                  </a:lnTo>
                  <a:cubicBezTo>
                    <a:pt x="613361" y="7790"/>
                    <a:pt x="623602" y="0"/>
                    <a:pt x="635265" y="0"/>
                  </a:cubicBezTo>
                  <a:lnTo>
                    <a:pt x="752560" y="0"/>
                  </a:lnTo>
                  <a:cubicBezTo>
                    <a:pt x="766594" y="0"/>
                    <a:pt x="777878" y="10906"/>
                    <a:pt x="777878" y="24561"/>
                  </a:cubicBezTo>
                  <a:cubicBezTo>
                    <a:pt x="777878" y="38124"/>
                    <a:pt x="766594" y="49029"/>
                    <a:pt x="752560" y="49029"/>
                  </a:cubicBezTo>
                  <a:lnTo>
                    <a:pt x="655178" y="49029"/>
                  </a:lnTo>
                  <a:lnTo>
                    <a:pt x="553813" y="457761"/>
                  </a:lnTo>
                  <a:cubicBezTo>
                    <a:pt x="546132" y="487362"/>
                    <a:pt x="513987" y="508073"/>
                    <a:pt x="475774" y="508073"/>
                  </a:cubicBezTo>
                  <a:lnTo>
                    <a:pt x="110234" y="508623"/>
                  </a:lnTo>
                  <a:cubicBezTo>
                    <a:pt x="80175" y="507432"/>
                    <a:pt x="51729" y="484063"/>
                    <a:pt x="45755" y="455836"/>
                  </a:cubicBezTo>
                  <a:lnTo>
                    <a:pt x="1188" y="259810"/>
                  </a:lnTo>
                  <a:cubicBezTo>
                    <a:pt x="-2036" y="244689"/>
                    <a:pt x="1378" y="228926"/>
                    <a:pt x="10481" y="216554"/>
                  </a:cubicBezTo>
                </a:path>
              </a:pathLst>
            </a:custGeom>
            <a:grpFill/>
            <a:ln w="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 sz="1200"/>
            </a:p>
          </p:txBody>
        </p:sp>
      </p:grpSp>
      <p:sp>
        <p:nvSpPr>
          <p:cNvPr id="183" name="Tekstvak 18">
            <a:extLst>
              <a:ext uri="{FF2B5EF4-FFF2-40B4-BE49-F238E27FC236}">
                <a16:creationId xmlns:a16="http://schemas.microsoft.com/office/drawing/2014/main" id="{BC394535-C3CD-4F13-B491-A70A9A440177}"/>
              </a:ext>
            </a:extLst>
          </p:cNvPr>
          <p:cNvSpPr txBox="1"/>
          <p:nvPr/>
        </p:nvSpPr>
        <p:spPr bwMode="auto">
          <a:xfrm>
            <a:off x="1908496" y="1747982"/>
            <a:ext cx="1166117" cy="97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defRPr b="0" i="0"/>
            </a:pPr>
            <a:r>
              <a:rPr lang="2057" sz="6000" b="1">
                <a:solidFill>
                  <a:srgbClr val="FFE07B"/>
                </a:solidFill>
              </a:rPr>
              <a:t>744</a:t>
            </a:r>
            <a:endParaRPr lang="nl-BE" sz="4000" b="1">
              <a:solidFill>
                <a:srgbClr val="FFE07B"/>
              </a:solidFill>
            </a:endParaRPr>
          </a:p>
          <a:p>
            <a:pPr>
              <a:lnSpc>
                <a:spcPct val="80000"/>
              </a:lnSpc>
              <a:defRPr b="0" i="0"/>
            </a:pPr>
            <a:r>
              <a:rPr lang="2057" sz="2000" b="1">
                <a:solidFill>
                  <a:schemeClr val="tx1">
                    <a:lumMod val="40000"/>
                    <a:lumOff val="60000"/>
                  </a:schemeClr>
                </a:solidFill>
              </a:rPr>
              <a:t>own stores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A28C32-F99F-520C-D1B8-DCA99D24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5C2E-56A6-8C41-AF87-10A23C5351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4DEC7010-5B19-95C4-B62E-AACCF2BE69B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95288" y="667912"/>
            <a:ext cx="7793333" cy="46117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BE" sz="2000" b="1" dirty="0">
                <a:solidFill>
                  <a:schemeClr val="tx1"/>
                </a:solidFill>
              </a:rPr>
              <a:t>2021/2022 </a:t>
            </a:r>
            <a:r>
              <a:rPr lang="nl-BE" sz="2000" b="1" dirty="0" err="1">
                <a:solidFill>
                  <a:schemeClr val="tx1"/>
                </a:solidFill>
              </a:rPr>
              <a:t>numbers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8A704BF-A445-A128-6C79-20FD9124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83247"/>
            <a:ext cx="8280400" cy="523220"/>
          </a:xfr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nl-BE" sz="2800" dirty="0">
                <a:solidFill>
                  <a:schemeClr val="tx1"/>
                </a:solidFill>
              </a:rPr>
              <a:t>Intro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p15="http://schemas.microsoft.com/office/powerpoint/2012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  <p:bldP spid="64" grpId="0"/>
      <p:bldP spid="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Chart, sunburst chart&#10;&#10;Description automatically generated">
            <a:extLst>
              <a:ext uri="{FF2B5EF4-FFF2-40B4-BE49-F238E27FC236}">
                <a16:creationId xmlns:a16="http://schemas.microsoft.com/office/drawing/2014/main" id="{0C697A1D-EDC4-4F6C-A04D-7AEE3716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551" y="378732"/>
            <a:ext cx="6425123" cy="467997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90" y="3278861"/>
            <a:ext cx="3473877" cy="1563139"/>
          </a:xfrm>
        </p:spPr>
        <p:txBody>
          <a:bodyPr/>
          <a:lstStyle/>
          <a:p>
            <a:r>
              <a:rPr lang="en-GB" sz="2400" dirty="0" err="1">
                <a:solidFill>
                  <a:schemeClr val="accent3"/>
                </a:solidFill>
              </a:rPr>
              <a:t>Colruyt</a:t>
            </a:r>
            <a:r>
              <a:rPr lang="en-GB" sz="2400" dirty="0">
                <a:solidFill>
                  <a:schemeClr val="accent3"/>
                </a:solidFill>
              </a:rPr>
              <a:t> Group’s activities are supported by a number of (service) operation units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976B64-6B79-FA6F-792D-7ECE3CD2806B}"/>
              </a:ext>
            </a:extLst>
          </p:cNvPr>
          <p:cNvSpPr/>
          <p:nvPr/>
        </p:nvSpPr>
        <p:spPr>
          <a:xfrm>
            <a:off x="5169693" y="3002757"/>
            <a:ext cx="271462" cy="2714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nl-BE" sz="900" b="1" dirty="0"/>
              <a:t>IT</a:t>
            </a:r>
            <a:endParaRPr lang="en-GB" sz="900" b="1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6ACD20A-6DCF-0589-22A6-6F239B0D7780}"/>
              </a:ext>
            </a:extLst>
          </p:cNvPr>
          <p:cNvSpPr txBox="1">
            <a:spLocks/>
          </p:cNvSpPr>
          <p:nvPr/>
        </p:nvSpPr>
        <p:spPr bwMode="auto">
          <a:xfrm>
            <a:off x="100800" y="4842000"/>
            <a:ext cx="295200" cy="20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0" tIns="0" rIns="0" bIns="0" rtlCol="0" anchor="ctr"/>
          <a:lstStyle>
            <a:defPPr>
              <a:defRPr lang="nl-NL"/>
            </a:defPPr>
            <a:lvl1pPr algn="r">
              <a:defRPr sz="900" b="1"/>
            </a:lvl1pPr>
            <a:lvl2pPr marL="8001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573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1145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55C2E-56A6-8C41-AF87-10A23C5351AF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6B27AB9-AE8E-6714-2317-77CF60049BD6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395288" y="667912"/>
            <a:ext cx="7793333" cy="461177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l-BE" sz="2000" b="1" dirty="0" err="1">
                <a:solidFill>
                  <a:schemeClr val="tx1"/>
                </a:solidFill>
              </a:rPr>
              <a:t>Supporting</a:t>
            </a:r>
            <a:r>
              <a:rPr lang="nl-BE" sz="2000" b="1" dirty="0">
                <a:solidFill>
                  <a:schemeClr val="tx1"/>
                </a:solidFill>
              </a:rPr>
              <a:t> Services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32D42BA-C178-DA60-D56B-4FF20A3EA913}"/>
              </a:ext>
            </a:extLst>
          </p:cNvPr>
          <p:cNvSpPr txBox="1">
            <a:spLocks/>
          </p:cNvSpPr>
          <p:nvPr/>
        </p:nvSpPr>
        <p:spPr bwMode="auto">
          <a:xfrm>
            <a:off x="395288" y="283247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BE"/>
              <a:t>Intro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 Colruyt Group">
  <a:themeElements>
    <a:clrScheme name="COLRUYT GROUP 2019">
      <a:dk1>
        <a:srgbClr val="4F5054"/>
      </a:dk1>
      <a:lt1>
        <a:srgbClr val="FFFFFF"/>
      </a:lt1>
      <a:dk2>
        <a:srgbClr val="00887C"/>
      </a:dk2>
      <a:lt2>
        <a:srgbClr val="F8CFC0"/>
      </a:lt2>
      <a:accent1>
        <a:srgbClr val="41BEB1"/>
      </a:accent1>
      <a:accent2>
        <a:srgbClr val="3FB65B"/>
      </a:accent2>
      <a:accent3>
        <a:srgbClr val="00887C"/>
      </a:accent3>
      <a:accent4>
        <a:srgbClr val="FFCC33"/>
      </a:accent4>
      <a:accent5>
        <a:srgbClr val="324592"/>
      </a:accent5>
      <a:accent6>
        <a:srgbClr val="C63135"/>
      </a:accent6>
      <a:hlink>
        <a:srgbClr val="41BEB1"/>
      </a:hlink>
      <a:folHlink>
        <a:srgbClr val="4F505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r="http://schemas.openxmlformats.org/officeDocument/2006/relationships" xmlns:p="http://schemas.openxmlformats.org/presentationml/2006/main" xmlns:ma14="http://schemas.microsoft.com/office/mac/drawingml/2011/main" xmlns="" val="1"/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algn="l"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G_IT_EN.potx" id="{B2160416-4BDF-44A5-AA45-74C24B7FA027}" vid="{65278BEB-9FD7-4A9F-88B6-1A207513D4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af3a8656-cc4d-4ec0-af99-466d35479b34">Werkdocumenten</Category>
    <IconOverlay xmlns="http://schemas.microsoft.com/sharepoint/v4" xsi:nil="true"/>
    <TaxCatchAll xmlns="5a1e562f-9ab5-4da8-ab10-9a50253065a7"/>
    <_dlc_DocId xmlns="2b3116ab-63f1-4c3d-ba43-325f9c5d0341">TEAM01-939-510</_dlc_DocId>
    <_dlc_DocIdUrl xmlns="2b3116ab-63f1-4c3d-ba43-325f9c5d0341">
      <Url>https://sharepoint.colruytgroup.com/teams/1/bps_mainframeplatform/_layouts/15/DocIdRedir.aspx?ID=TEAM01-939-510</Url>
      <Description>TEAM01-939-510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8A4302FB45A4EBD62C6BAE2A15AD5" ma:contentTypeVersion="10" ma:contentTypeDescription="Create a new document." ma:contentTypeScope="" ma:versionID="670d257c12333710e2aa9f6870e300b2">
  <xsd:schema xmlns:xsd="http://www.w3.org/2001/XMLSchema" xmlns:xs="http://www.w3.org/2001/XMLSchema" xmlns:p="http://schemas.microsoft.com/office/2006/metadata/properties" xmlns:ns2="5a1e562f-9ab5-4da8-ab10-9a50253065a7" xmlns:ns3="af3a8656-cc4d-4ec0-af99-466d35479b34" xmlns:ns4="2b3116ab-63f1-4c3d-ba43-325f9c5d0341" xmlns:ns5="http://schemas.microsoft.com/sharepoint/v4" targetNamespace="http://schemas.microsoft.com/office/2006/metadata/properties" ma:root="true" ma:fieldsID="2d6eba6040259648e73eadd0319a9f64" ns2:_="" ns3:_="" ns4:_="" ns5:_="">
    <xsd:import namespace="5a1e562f-9ab5-4da8-ab10-9a50253065a7"/>
    <xsd:import namespace="af3a8656-cc4d-4ec0-af99-466d35479b34"/>
    <xsd:import namespace="2b3116ab-63f1-4c3d-ba43-325f9c5d034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ategory"/>
                <xsd:element ref="ns4:_dlc_DocId" minOccurs="0"/>
                <xsd:element ref="ns4:_dlc_DocIdUrl" minOccurs="0"/>
                <xsd:element ref="ns4:_dlc_DocIdPersistId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e562f-9ab5-4da8-ab10-9a50253065a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7406f353-da61-44b5-97d6-e79c40502fd1}" ma:internalName="TaxCatchAll" ma:showField="CatchAllData" ma:web="2b3116ab-63f1-4c3d-ba43-325f9c5d0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a8656-cc4d-4ec0-af99-466d35479b34" elementFormDefault="qualified">
    <xsd:import namespace="http://schemas.microsoft.com/office/2006/documentManagement/types"/>
    <xsd:import namespace="http://schemas.microsoft.com/office/infopath/2007/PartnerControls"/>
    <xsd:element name="Category" ma:index="9" ma:displayName="Category" ma:format="Dropdown" ma:indexed="true" ma:internalName="Category">
      <xsd:simpleType>
        <xsd:restriction base="dms:Choice">
          <xsd:enumeration value="Algemeen"/>
          <xsd:enumeration value="HTM documenten"/>
          <xsd:enumeration value="KPI"/>
          <xsd:enumeration value="Datacom"/>
          <xsd:enumeration value="Ombudsboek"/>
          <xsd:enumeration value="Planning"/>
          <xsd:enumeration value="Roadmap"/>
          <xsd:enumeration value="CDC2"/>
          <xsd:enumeration value="CICS Design Partnership"/>
          <xsd:enumeration value="Werkdocumenten"/>
          <xsd:enumeration value="Performance"/>
          <xsd:enumeration value="Activiteitenverslag"/>
          <xsd:enumeration value="MFPAIS"/>
          <xsd:enumeration value="MFPOSS"/>
          <xsd:enumeration value="Reporting"/>
          <xsd:enumeration value="MFPSS"/>
          <xsd:enumeration value="S&amp;O Team"/>
          <xsd:enumeration value="JES2"/>
          <xsd:enumeration value="Werkplekler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116ab-63f1-4c3d-ba43-325f9c5d034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CA3308-197D-4159-B0B4-DF7E95AD9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11EDE-4AC6-4212-9634-C87E1E966E85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b3116ab-63f1-4c3d-ba43-325f9c5d0341"/>
    <ds:schemaRef ds:uri="http://purl.org/dc/elements/1.1/"/>
    <ds:schemaRef ds:uri="http://purl.org/dc/terms/"/>
    <ds:schemaRef ds:uri="http://schemas.openxmlformats.org/package/2006/metadata/core-properties"/>
    <ds:schemaRef ds:uri="5a1e562f-9ab5-4da8-ab10-9a50253065a7"/>
    <ds:schemaRef ds:uri="af3a8656-cc4d-4ec0-af99-466d35479b34"/>
    <ds:schemaRef ds:uri="http://schemas.microsoft.com/sharepoint/v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F6949CB-D8A3-4304-9FBD-0958D85AD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e562f-9ab5-4da8-ab10-9a50253065a7"/>
    <ds:schemaRef ds:uri="af3a8656-cc4d-4ec0-af99-466d35479b34"/>
    <ds:schemaRef ds:uri="2b3116ab-63f1-4c3d-ba43-325f9c5d034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53D39C1-5A6E-4829-82E6-149BF937AF5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CG_IT_EN</Template>
  <TotalTime>485</TotalTime>
  <Words>1337</Words>
  <Application>Microsoft Office PowerPoint</Application>
  <PresentationFormat>On-screen Show (16:9)</PresentationFormat>
  <Paragraphs>294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AltoPro-Bold</vt:lpstr>
      <vt:lpstr>Arial</vt:lpstr>
      <vt:lpstr>Calibri</vt:lpstr>
      <vt:lpstr>Segoe UI</vt:lpstr>
      <vt:lpstr>Times New Roman</vt:lpstr>
      <vt:lpstr>Template Colruyt Group</vt:lpstr>
      <vt:lpstr>PowerPoint Presentation</vt:lpstr>
      <vt:lpstr>Mainframe Reporting @ Colruyt Group IT</vt:lpstr>
      <vt:lpstr>Agenda</vt:lpstr>
      <vt:lpstr>PowerPoint Presentation</vt:lpstr>
      <vt:lpstr>Intro</vt:lpstr>
      <vt:lpstr>Intro</vt:lpstr>
      <vt:lpstr>Intro</vt:lpstr>
      <vt:lpstr>Intro</vt:lpstr>
      <vt:lpstr>Colruyt Group’s activities are supported by a number of (service) operation units</vt:lpstr>
      <vt:lpstr>Reporting or Monitoring?</vt:lpstr>
      <vt:lpstr>PowerPoint Presentation</vt:lpstr>
      <vt:lpstr>Legacy</vt:lpstr>
      <vt:lpstr>Legacy</vt:lpstr>
      <vt:lpstr>Legacy</vt:lpstr>
      <vt:lpstr>Legacy</vt:lpstr>
      <vt:lpstr>Legacy</vt:lpstr>
      <vt:lpstr>PowerPoint Presentation</vt:lpstr>
      <vt:lpstr>RFI - RFP</vt:lpstr>
      <vt:lpstr>RFI - RFP</vt:lpstr>
      <vt:lpstr>RFI - RFP</vt:lpstr>
      <vt:lpstr>PowerPoint Presentation</vt:lpstr>
      <vt:lpstr>SMF</vt:lpstr>
      <vt:lpstr>IntelliMagic Vision</vt:lpstr>
      <vt:lpstr>IntelliMagic Vision</vt:lpstr>
      <vt:lpstr>IntelliMagic Vision</vt:lpstr>
      <vt:lpstr>IntelliMagic Vision Reporter</vt:lpstr>
      <vt:lpstr>IntelliMagic Vision</vt:lpstr>
      <vt:lpstr>PowerPoint Presentation</vt:lpstr>
      <vt:lpstr>Mainframe Reporting</vt:lpstr>
      <vt:lpstr>IntelliMagic Vision Reporter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IntelliMagic Vision GSE</dc:title>
  <dc:creator>Pieter Rogge</dc:creator>
  <dc:description>20140403</dc:description>
  <cp:lastModifiedBy>Pieter Rogge</cp:lastModifiedBy>
  <cp:revision>15</cp:revision>
  <cp:lastPrinted>2018-11-07T17:35:47Z</cp:lastPrinted>
  <dcterms:created xsi:type="dcterms:W3CDTF">2022-08-25T08:39:26Z</dcterms:created>
  <dcterms:modified xsi:type="dcterms:W3CDTF">2022-10-17T13:58:51Z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0x01010068F8A4302FB45A4EBD62C6BAE2A15AD5</vt:lpwstr>
  </property>
  <property fmtid="{D5CDD505-2E9C-101B-9397-08002B2CF9AE}" pid="3" name="_dlc_DocIdItemGuid">
    <vt:lpwstr>6938b637-a871-4672-95cf-5e11920594c9</vt:lpwstr>
  </property>
</Properties>
</file>